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Marcellus"/>
      <p:regular r:id="rId45"/>
    </p:embeddedFont>
    <p:embeddedFont>
      <p:font typeface="Proxima Nova"/>
      <p:regular r:id="rId46"/>
      <p:bold r:id="rId47"/>
      <p:italic r:id="rId48"/>
      <p:boldItalic r:id="rId49"/>
    </p:embeddedFont>
    <p:embeddedFont>
      <p:font typeface="Anaheim"/>
      <p:regular r:id="rId50"/>
    </p:embeddedFont>
    <p:embeddedFont>
      <p:font typeface="Bebas Neue"/>
      <p:regular r:id="rId51"/>
    </p:embeddedFont>
    <p:embeddedFont>
      <p:font typeface="Russo One"/>
      <p:regular r:id="rId52"/>
    </p:embeddedFont>
    <p:embeddedFont>
      <p:font typeface="Josefi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8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46BB54-6538-4316-87A6-C23D8E28195B}">
  <a:tblStyle styleId="{EC46BB54-6538-4316-87A6-C23D8E2819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AB7A124-DD1A-4E22-8DBE-184D186B9B9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86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ProximaNova-regular.fntdata"/><Relationship Id="rId45" Type="http://schemas.openxmlformats.org/officeDocument/2006/relationships/font" Target="fonts/Marcellu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roximaNova-italic.fntdata"/><Relationship Id="rId47" Type="http://schemas.openxmlformats.org/officeDocument/2006/relationships/font" Target="fonts/ProximaNova-bold.fntdata"/><Relationship Id="rId49" Type="http://schemas.openxmlformats.org/officeDocument/2006/relationships/font" Target="fonts/ProximaNova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BebasNeue-regular.fntdata"/><Relationship Id="rId50" Type="http://schemas.openxmlformats.org/officeDocument/2006/relationships/font" Target="fonts/Anaheim-regular.fntdata"/><Relationship Id="rId53" Type="http://schemas.openxmlformats.org/officeDocument/2006/relationships/font" Target="fonts/JosefinSans-regular.fntdata"/><Relationship Id="rId52" Type="http://schemas.openxmlformats.org/officeDocument/2006/relationships/font" Target="fonts/RussoOne-regular.fntdata"/><Relationship Id="rId11" Type="http://schemas.openxmlformats.org/officeDocument/2006/relationships/slide" Target="slides/slide5.xml"/><Relationship Id="rId55" Type="http://schemas.openxmlformats.org/officeDocument/2006/relationships/font" Target="fonts/JosefinSans-italic.fntdata"/><Relationship Id="rId10" Type="http://schemas.openxmlformats.org/officeDocument/2006/relationships/slide" Target="slides/slide4.xml"/><Relationship Id="rId54" Type="http://schemas.openxmlformats.org/officeDocument/2006/relationships/font" Target="fonts/Josefin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JosefinSa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5508d013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5508d013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Nicole: 1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Disha is clicker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69f83d2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69f83d2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Varun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26a89879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426a89879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Varun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53d5fbfae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c53d5fbfae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Disha: 1.5 minutes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69f83d2f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69f83d2f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Disha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424ac0d1ae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424ac0d1ae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Krish: 2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429c977054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429c977054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Krish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30578362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c30578362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Krish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c30578362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c30578362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36537c5f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36537c5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436537c5f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436537c5f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6742feb9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6742feb9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Nicole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436537c5f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436537c5f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436537c5f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436537c5f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436537c5f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436537c5f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436537c5f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436537c5f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436537c5f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436537c5f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436537c5f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436537c5f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436537c5f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436537c5f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436537c5f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436537c5f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428615e5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428615e5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4289a9821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4289a9821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6b5b099f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6b5b099f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Nicole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429c97705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429c97705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429c977054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429c97705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429c977054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429c977054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437282d6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437282d6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436537c5f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436537c5f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436537c5f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436537c5f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436537c5f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436537c5f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4289a9821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4289a9821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895460ef7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895460ef7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b56425c3a_0_18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b56425c3a_0_18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36537c5f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36537c5f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Nicole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53d5fbfa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53d5fbfa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Khyati  1 minute- Moving on to the importance of our project</a:t>
            </a:r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95460ef7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95460ef7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Khyati - Allergies are a widespread problem that many people face with varying degrees of </a:t>
            </a:r>
            <a:r>
              <a:rPr lang="en" sz="1400"/>
              <a:t>severity</a:t>
            </a:r>
            <a:r>
              <a:rPr lang="en" sz="1400"/>
              <a:t>. In particular, the food allergy epidemic is a growing problem that affects about 1 in 10 adults and 1 in 13 children. The ability to predict the seriousness of a person’s allergy allows us to improv</a:t>
            </a:r>
            <a:r>
              <a:rPr lang="en" sz="1400"/>
              <a:t>e </a:t>
            </a:r>
            <a:r>
              <a:rPr lang="en" sz="1400"/>
              <a:t>diagnoses using healthcare analytics and minimize deaths and healthcare costs. – I’ll hand it over to Varun to talk about EDA</a:t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53d5fbfae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53d5fbfa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Varun: 3-4 minutes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67a234de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67a234de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Varun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934093" y="981754"/>
            <a:ext cx="5275800" cy="27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620050" y="3698854"/>
            <a:ext cx="3903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1805529" y="1739900"/>
            <a:ext cx="66246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1805529" y="2895351"/>
            <a:ext cx="6624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1" name="Google Shape;51;p13"/>
          <p:cNvSpPr txBox="1"/>
          <p:nvPr>
            <p:ph idx="2" type="title"/>
          </p:nvPr>
        </p:nvSpPr>
        <p:spPr>
          <a:xfrm>
            <a:off x="919050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3" type="title"/>
          </p:nvPr>
        </p:nvSpPr>
        <p:spPr>
          <a:xfrm>
            <a:off x="919057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919061" y="2303490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4" type="title"/>
          </p:nvPr>
        </p:nvSpPr>
        <p:spPr>
          <a:xfrm>
            <a:off x="3531510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5" type="title"/>
          </p:nvPr>
        </p:nvSpPr>
        <p:spPr>
          <a:xfrm>
            <a:off x="3531506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3531511" y="2303490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7" type="title"/>
          </p:nvPr>
        </p:nvSpPr>
        <p:spPr>
          <a:xfrm>
            <a:off x="6143943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8" type="title"/>
          </p:nvPr>
        </p:nvSpPr>
        <p:spPr>
          <a:xfrm>
            <a:off x="6143956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9" type="subTitle"/>
          </p:nvPr>
        </p:nvSpPr>
        <p:spPr>
          <a:xfrm>
            <a:off x="6143961" y="230347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3" type="title"/>
          </p:nvPr>
        </p:nvSpPr>
        <p:spPr>
          <a:xfrm>
            <a:off x="919050" y="3495417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14" type="title"/>
          </p:nvPr>
        </p:nvSpPr>
        <p:spPr>
          <a:xfrm>
            <a:off x="919057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5" type="subTitle"/>
          </p:nvPr>
        </p:nvSpPr>
        <p:spPr>
          <a:xfrm>
            <a:off x="919061" y="4081567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6" type="title"/>
          </p:nvPr>
        </p:nvSpPr>
        <p:spPr>
          <a:xfrm>
            <a:off x="3531511" y="3495420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17" type="title"/>
          </p:nvPr>
        </p:nvSpPr>
        <p:spPr>
          <a:xfrm>
            <a:off x="3531506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8" type="subTitle"/>
          </p:nvPr>
        </p:nvSpPr>
        <p:spPr>
          <a:xfrm>
            <a:off x="3531511" y="408156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9" type="title"/>
          </p:nvPr>
        </p:nvSpPr>
        <p:spPr>
          <a:xfrm>
            <a:off x="6143943" y="349541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20" type="title"/>
          </p:nvPr>
        </p:nvSpPr>
        <p:spPr>
          <a:xfrm>
            <a:off x="6143956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21" type="subTitle"/>
          </p:nvPr>
        </p:nvSpPr>
        <p:spPr>
          <a:xfrm>
            <a:off x="6143961" y="408156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9" name="Google Shape;69;p13"/>
          <p:cNvCxnSpPr/>
          <p:nvPr/>
        </p:nvCxnSpPr>
        <p:spPr>
          <a:xfrm>
            <a:off x="716350" y="1116100"/>
            <a:ext cx="0" cy="411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7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4491701" y="3456372"/>
            <a:ext cx="39405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" name="Google Shape;73;p14"/>
          <p:cNvSpPr txBox="1"/>
          <p:nvPr>
            <p:ph hasCustomPrompt="1" idx="2" type="title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8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2644909" y="2257075"/>
            <a:ext cx="38568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2644909" y="3777372"/>
            <a:ext cx="3856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" name="Google Shape;77;p15"/>
          <p:cNvSpPr txBox="1"/>
          <p:nvPr>
            <p:ph hasCustomPrompt="1" idx="2" type="title"/>
          </p:nvPr>
        </p:nvSpPr>
        <p:spPr>
          <a:xfrm>
            <a:off x="3913909" y="962425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713968" y="2253791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713968" y="3774079"/>
            <a:ext cx="39405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" name="Google Shape;81;p16"/>
          <p:cNvSpPr txBox="1"/>
          <p:nvPr>
            <p:ph hasCustomPrompt="1" idx="2" type="title"/>
          </p:nvPr>
        </p:nvSpPr>
        <p:spPr>
          <a:xfrm>
            <a:off x="2048203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3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2080646" y="3310775"/>
            <a:ext cx="42537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2080646" y="1290725"/>
            <a:ext cx="4983000" cy="20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-12900"/>
            <a:ext cx="4572000" cy="515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type="title"/>
          </p:nvPr>
        </p:nvSpPr>
        <p:spPr>
          <a:xfrm>
            <a:off x="4975724" y="539500"/>
            <a:ext cx="34569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4975725" y="2129675"/>
            <a:ext cx="3456900" cy="24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89" name="Google Shape;89;p18"/>
          <p:cNvCxnSpPr/>
          <p:nvPr/>
        </p:nvCxnSpPr>
        <p:spPr>
          <a:xfrm>
            <a:off x="5085436" y="2129675"/>
            <a:ext cx="4323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" type="subTitle"/>
          </p:nvPr>
        </p:nvSpPr>
        <p:spPr>
          <a:xfrm>
            <a:off x="1036964" y="1369496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2" type="subTitle"/>
          </p:nvPr>
        </p:nvSpPr>
        <p:spPr>
          <a:xfrm>
            <a:off x="1034208" y="2819322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3" type="subTitle"/>
          </p:nvPr>
        </p:nvSpPr>
        <p:spPr>
          <a:xfrm>
            <a:off x="1036979" y="1685286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4" type="subTitle"/>
          </p:nvPr>
        </p:nvSpPr>
        <p:spPr>
          <a:xfrm>
            <a:off x="1032575" y="3138057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/>
          <p:nvPr/>
        </p:nvSpPr>
        <p:spPr>
          <a:xfrm>
            <a:off x="5702100" y="539500"/>
            <a:ext cx="3441900" cy="4599600"/>
          </a:xfrm>
          <a:prstGeom prst="rect">
            <a:avLst/>
          </a:prstGeom>
          <a:solidFill>
            <a:srgbClr val="C1A480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19"/>
          <p:cNvCxnSpPr/>
          <p:nvPr/>
        </p:nvCxnSpPr>
        <p:spPr>
          <a:xfrm>
            <a:off x="-19350" y="529200"/>
            <a:ext cx="5001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2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713225" y="1219150"/>
            <a:ext cx="38403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2" type="body"/>
          </p:nvPr>
        </p:nvSpPr>
        <p:spPr>
          <a:xfrm>
            <a:off x="4590425" y="1890183"/>
            <a:ext cx="3840300" cy="26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cxnSp>
        <p:nvCxnSpPr>
          <p:cNvPr id="101" name="Google Shape;101;p20"/>
          <p:cNvCxnSpPr/>
          <p:nvPr/>
        </p:nvCxnSpPr>
        <p:spPr>
          <a:xfrm>
            <a:off x="8439150" y="-19050"/>
            <a:ext cx="0" cy="466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644909" y="2009150"/>
            <a:ext cx="3856800" cy="1507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44909" y="3529447"/>
            <a:ext cx="3856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3913909" y="1067200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hasCustomPrompt="1" type="title"/>
          </p:nvPr>
        </p:nvSpPr>
        <p:spPr>
          <a:xfrm>
            <a:off x="713225" y="3677132"/>
            <a:ext cx="1906800" cy="4611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21"/>
          <p:cNvSpPr txBox="1"/>
          <p:nvPr>
            <p:ph hasCustomPrompt="1" idx="2" type="title"/>
          </p:nvPr>
        </p:nvSpPr>
        <p:spPr>
          <a:xfrm>
            <a:off x="3616553" y="3677132"/>
            <a:ext cx="1906800" cy="4611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" name="Google Shape;105;p21"/>
          <p:cNvSpPr txBox="1"/>
          <p:nvPr>
            <p:ph hasCustomPrompt="1" idx="3" type="title"/>
          </p:nvPr>
        </p:nvSpPr>
        <p:spPr>
          <a:xfrm>
            <a:off x="6523854" y="3677132"/>
            <a:ext cx="1906800" cy="4611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21"/>
          <p:cNvSpPr txBox="1"/>
          <p:nvPr>
            <p:ph idx="4"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713225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5" type="subTitle"/>
          </p:nvPr>
        </p:nvSpPr>
        <p:spPr>
          <a:xfrm>
            <a:off x="3616553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6" type="subTitle"/>
          </p:nvPr>
        </p:nvSpPr>
        <p:spPr>
          <a:xfrm>
            <a:off x="6523854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7" type="subTitle"/>
          </p:nvPr>
        </p:nvSpPr>
        <p:spPr>
          <a:xfrm>
            <a:off x="713225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8" type="subTitle"/>
          </p:nvPr>
        </p:nvSpPr>
        <p:spPr>
          <a:xfrm>
            <a:off x="3616553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9" type="subTitle"/>
          </p:nvPr>
        </p:nvSpPr>
        <p:spPr>
          <a:xfrm>
            <a:off x="6523854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3114000" y="1523050"/>
            <a:ext cx="0" cy="36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6018100" y="1523050"/>
            <a:ext cx="0" cy="36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" name="Google Shape;117;p22"/>
          <p:cNvCxnSpPr/>
          <p:nvPr/>
        </p:nvCxnSpPr>
        <p:spPr>
          <a:xfrm>
            <a:off x="6450" y="266737"/>
            <a:ext cx="2646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" name="Google Shape;120;p23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121" name="Google Shape;121;p23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23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767975" y="549075"/>
            <a:ext cx="4155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24"/>
          <p:cNvSpPr txBox="1"/>
          <p:nvPr>
            <p:ph idx="1" type="subTitle"/>
          </p:nvPr>
        </p:nvSpPr>
        <p:spPr>
          <a:xfrm>
            <a:off x="3767985" y="2006625"/>
            <a:ext cx="1812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2" type="subTitle"/>
          </p:nvPr>
        </p:nvSpPr>
        <p:spPr>
          <a:xfrm>
            <a:off x="3767985" y="2327475"/>
            <a:ext cx="18129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3" type="subTitle"/>
          </p:nvPr>
        </p:nvSpPr>
        <p:spPr>
          <a:xfrm>
            <a:off x="6112357" y="2006625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4" type="subTitle"/>
          </p:nvPr>
        </p:nvSpPr>
        <p:spPr>
          <a:xfrm>
            <a:off x="6112357" y="2327476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5" type="subTitle"/>
          </p:nvPr>
        </p:nvSpPr>
        <p:spPr>
          <a:xfrm>
            <a:off x="3767985" y="3423400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6" type="subTitle"/>
          </p:nvPr>
        </p:nvSpPr>
        <p:spPr>
          <a:xfrm>
            <a:off x="3767985" y="3744252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7" type="subTitle"/>
          </p:nvPr>
        </p:nvSpPr>
        <p:spPr>
          <a:xfrm>
            <a:off x="6112357" y="3423400"/>
            <a:ext cx="18105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8" type="subTitle"/>
          </p:nvPr>
        </p:nvSpPr>
        <p:spPr>
          <a:xfrm>
            <a:off x="6112357" y="3744249"/>
            <a:ext cx="1810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/>
          <p:nvPr/>
        </p:nvSpPr>
        <p:spPr>
          <a:xfrm flipH="1">
            <a:off x="-19225" y="539500"/>
            <a:ext cx="2728500" cy="459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4"/>
          <p:cNvCxnSpPr/>
          <p:nvPr/>
        </p:nvCxnSpPr>
        <p:spPr>
          <a:xfrm rot="10800000">
            <a:off x="4142400" y="260287"/>
            <a:ext cx="5001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2" type="title"/>
          </p:nvPr>
        </p:nvSpPr>
        <p:spPr>
          <a:xfrm>
            <a:off x="1635679" y="1330079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1635679" y="1653630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3" type="title"/>
          </p:nvPr>
        </p:nvSpPr>
        <p:spPr>
          <a:xfrm>
            <a:off x="1635679" y="3734547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0" name="Google Shape;140;p25"/>
          <p:cNvSpPr txBox="1"/>
          <p:nvPr>
            <p:ph idx="4" type="subTitle"/>
          </p:nvPr>
        </p:nvSpPr>
        <p:spPr>
          <a:xfrm>
            <a:off x="1635679" y="4058197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5" type="title"/>
          </p:nvPr>
        </p:nvSpPr>
        <p:spPr>
          <a:xfrm>
            <a:off x="1635679" y="2523876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2" name="Google Shape;142;p25"/>
          <p:cNvSpPr txBox="1"/>
          <p:nvPr>
            <p:ph idx="6" type="subTitle"/>
          </p:nvPr>
        </p:nvSpPr>
        <p:spPr>
          <a:xfrm>
            <a:off x="1635679" y="2847426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3" name="Google Shape;143;p25"/>
          <p:cNvCxnSpPr/>
          <p:nvPr/>
        </p:nvCxnSpPr>
        <p:spPr>
          <a:xfrm>
            <a:off x="726075" y="1332600"/>
            <a:ext cx="0" cy="392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5"/>
          <p:cNvSpPr/>
          <p:nvPr/>
        </p:nvSpPr>
        <p:spPr>
          <a:xfrm>
            <a:off x="5702100" y="2005950"/>
            <a:ext cx="3441900" cy="313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5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idx="1" type="subTitle"/>
          </p:nvPr>
        </p:nvSpPr>
        <p:spPr>
          <a:xfrm>
            <a:off x="856144" y="1962861"/>
            <a:ext cx="19908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7" name="Google Shape;147;p26"/>
          <p:cNvSpPr txBox="1"/>
          <p:nvPr>
            <p:ph idx="2" type="subTitle"/>
          </p:nvPr>
        </p:nvSpPr>
        <p:spPr>
          <a:xfrm>
            <a:off x="3570539" y="1962861"/>
            <a:ext cx="19881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8" name="Google Shape;148;p26"/>
          <p:cNvSpPr txBox="1"/>
          <p:nvPr>
            <p:ph idx="3" type="subTitle"/>
          </p:nvPr>
        </p:nvSpPr>
        <p:spPr>
          <a:xfrm>
            <a:off x="6278325" y="1962861"/>
            <a:ext cx="1990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4" type="subTitle"/>
          </p:nvPr>
        </p:nvSpPr>
        <p:spPr>
          <a:xfrm>
            <a:off x="856144" y="3703444"/>
            <a:ext cx="19908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0" name="Google Shape;150;p26"/>
          <p:cNvSpPr txBox="1"/>
          <p:nvPr>
            <p:ph idx="5" type="subTitle"/>
          </p:nvPr>
        </p:nvSpPr>
        <p:spPr>
          <a:xfrm>
            <a:off x="3570539" y="3703442"/>
            <a:ext cx="19881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1" name="Google Shape;151;p26"/>
          <p:cNvSpPr txBox="1"/>
          <p:nvPr>
            <p:ph idx="6" type="subTitle"/>
          </p:nvPr>
        </p:nvSpPr>
        <p:spPr>
          <a:xfrm>
            <a:off x="6278325" y="3703442"/>
            <a:ext cx="1990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2" name="Google Shape;152;p26"/>
          <p:cNvSpPr txBox="1"/>
          <p:nvPr>
            <p:ph type="title"/>
          </p:nvPr>
        </p:nvSpPr>
        <p:spPr>
          <a:xfrm>
            <a:off x="713350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7" type="subTitle"/>
          </p:nvPr>
        </p:nvSpPr>
        <p:spPr>
          <a:xfrm>
            <a:off x="856444" y="2291015"/>
            <a:ext cx="1990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8" type="subTitle"/>
          </p:nvPr>
        </p:nvSpPr>
        <p:spPr>
          <a:xfrm>
            <a:off x="3570689" y="2291014"/>
            <a:ext cx="1987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9" type="subTitle"/>
          </p:nvPr>
        </p:nvSpPr>
        <p:spPr>
          <a:xfrm>
            <a:off x="6278475" y="2291014"/>
            <a:ext cx="1990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3" type="subTitle"/>
          </p:nvPr>
        </p:nvSpPr>
        <p:spPr>
          <a:xfrm>
            <a:off x="856444" y="4036086"/>
            <a:ext cx="1990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14" type="subTitle"/>
          </p:nvPr>
        </p:nvSpPr>
        <p:spPr>
          <a:xfrm>
            <a:off x="3570689" y="4036084"/>
            <a:ext cx="1987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15" type="subTitle"/>
          </p:nvPr>
        </p:nvSpPr>
        <p:spPr>
          <a:xfrm>
            <a:off x="6278475" y="4036084"/>
            <a:ext cx="1990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9" name="Google Shape;159;p26"/>
          <p:cNvCxnSpPr/>
          <p:nvPr/>
        </p:nvCxnSpPr>
        <p:spPr>
          <a:xfrm>
            <a:off x="723900" y="-171450"/>
            <a:ext cx="0" cy="316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6"/>
          <p:cNvCxnSpPr/>
          <p:nvPr/>
        </p:nvCxnSpPr>
        <p:spPr>
          <a:xfrm>
            <a:off x="8430600" y="2560714"/>
            <a:ext cx="0" cy="272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idx="1" type="subTitle"/>
          </p:nvPr>
        </p:nvSpPr>
        <p:spPr>
          <a:xfrm>
            <a:off x="1597071" y="1648596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3" name="Google Shape;163;p27"/>
          <p:cNvSpPr txBox="1"/>
          <p:nvPr>
            <p:ph idx="2" type="subTitle"/>
          </p:nvPr>
        </p:nvSpPr>
        <p:spPr>
          <a:xfrm>
            <a:off x="5702451" y="1648596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4" name="Google Shape;164;p27"/>
          <p:cNvSpPr txBox="1"/>
          <p:nvPr>
            <p:ph idx="3" type="subTitle"/>
          </p:nvPr>
        </p:nvSpPr>
        <p:spPr>
          <a:xfrm>
            <a:off x="1597071" y="3434325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5" name="Google Shape;165;p27"/>
          <p:cNvSpPr txBox="1"/>
          <p:nvPr>
            <p:ph idx="4" type="subTitle"/>
          </p:nvPr>
        </p:nvSpPr>
        <p:spPr>
          <a:xfrm>
            <a:off x="5702451" y="3434325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5" type="subTitle"/>
          </p:nvPr>
        </p:nvSpPr>
        <p:spPr>
          <a:xfrm>
            <a:off x="1597071" y="1978671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6" type="subTitle"/>
          </p:nvPr>
        </p:nvSpPr>
        <p:spPr>
          <a:xfrm>
            <a:off x="5702451" y="1978671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7" type="subTitle"/>
          </p:nvPr>
        </p:nvSpPr>
        <p:spPr>
          <a:xfrm>
            <a:off x="5702451" y="3760846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8" type="subTitle"/>
          </p:nvPr>
        </p:nvSpPr>
        <p:spPr>
          <a:xfrm>
            <a:off x="1597071" y="3760846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8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idx="1" type="subTitle"/>
          </p:nvPr>
        </p:nvSpPr>
        <p:spPr>
          <a:xfrm>
            <a:off x="6152224" y="35090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idx="2" type="subTitle"/>
          </p:nvPr>
        </p:nvSpPr>
        <p:spPr>
          <a:xfrm>
            <a:off x="3434895" y="1576316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4" name="Google Shape;174;p28"/>
          <p:cNvSpPr txBox="1"/>
          <p:nvPr>
            <p:ph idx="3" type="subTitle"/>
          </p:nvPr>
        </p:nvSpPr>
        <p:spPr>
          <a:xfrm>
            <a:off x="719763" y="35090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5" name="Google Shape;175;p28"/>
          <p:cNvSpPr txBox="1"/>
          <p:nvPr>
            <p:ph type="title"/>
          </p:nvPr>
        </p:nvSpPr>
        <p:spPr>
          <a:xfrm>
            <a:off x="722375" y="549075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6" name="Google Shape;176;p28"/>
          <p:cNvSpPr txBox="1"/>
          <p:nvPr>
            <p:ph idx="4" type="subTitle"/>
          </p:nvPr>
        </p:nvSpPr>
        <p:spPr>
          <a:xfrm>
            <a:off x="722376" y="38347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5" type="subTitle"/>
          </p:nvPr>
        </p:nvSpPr>
        <p:spPr>
          <a:xfrm>
            <a:off x="3433395" y="1902008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8"/>
          <p:cNvSpPr txBox="1"/>
          <p:nvPr>
            <p:ph idx="6" type="subTitle"/>
          </p:nvPr>
        </p:nvSpPr>
        <p:spPr>
          <a:xfrm>
            <a:off x="6153912" y="38347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9" name="Google Shape;179;p28"/>
          <p:cNvGrpSpPr/>
          <p:nvPr/>
        </p:nvGrpSpPr>
        <p:grpSpPr>
          <a:xfrm>
            <a:off x="0" y="264251"/>
            <a:ext cx="9144000" cy="0"/>
            <a:chOff x="0" y="528738"/>
            <a:chExt cx="9144000" cy="0"/>
          </a:xfrm>
        </p:grpSpPr>
        <p:cxnSp>
          <p:nvCxnSpPr>
            <p:cNvPr id="180" name="Google Shape;180;p28"/>
            <p:cNvCxnSpPr/>
            <p:nvPr/>
          </p:nvCxnSpPr>
          <p:spPr>
            <a:xfrm rot="10800000">
              <a:off x="6298800" y="528738"/>
              <a:ext cx="2845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28"/>
            <p:cNvCxnSpPr/>
            <p:nvPr/>
          </p:nvCxnSpPr>
          <p:spPr>
            <a:xfrm rot="10800000">
              <a:off x="0" y="528738"/>
              <a:ext cx="2845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6418575" y="539500"/>
            <a:ext cx="2728500" cy="459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 txBox="1"/>
          <p:nvPr>
            <p:ph type="title"/>
          </p:nvPr>
        </p:nvSpPr>
        <p:spPr>
          <a:xfrm>
            <a:off x="722375" y="549075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5" name="Google Shape;185;p29"/>
          <p:cNvSpPr txBox="1"/>
          <p:nvPr>
            <p:ph idx="1" type="subTitle"/>
          </p:nvPr>
        </p:nvSpPr>
        <p:spPr>
          <a:xfrm>
            <a:off x="713225" y="1222625"/>
            <a:ext cx="38589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86" name="Google Shape;186;p29"/>
          <p:cNvCxnSpPr/>
          <p:nvPr/>
        </p:nvCxnSpPr>
        <p:spPr>
          <a:xfrm>
            <a:off x="9525" y="4889179"/>
            <a:ext cx="5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9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ctrTitle"/>
          </p:nvPr>
        </p:nvSpPr>
        <p:spPr>
          <a:xfrm>
            <a:off x="3659175" y="649504"/>
            <a:ext cx="47652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9" name="Google Shape;189;p30"/>
          <p:cNvSpPr txBox="1"/>
          <p:nvPr>
            <p:ph idx="1" type="subTitle"/>
          </p:nvPr>
        </p:nvSpPr>
        <p:spPr>
          <a:xfrm>
            <a:off x="4394475" y="1507258"/>
            <a:ext cx="3294600" cy="11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" name="Google Shape;190;p30"/>
          <p:cNvSpPr txBox="1"/>
          <p:nvPr/>
        </p:nvSpPr>
        <p:spPr>
          <a:xfrm>
            <a:off x="4116225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4186875" y="3705230"/>
            <a:ext cx="37098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3225" y="1219150"/>
            <a:ext cx="76992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" name="Google Shape;18;p4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19" name="Google Shape;19;p4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4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5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/>
          <p:nvPr/>
        </p:nvSpPr>
        <p:spPr>
          <a:xfrm>
            <a:off x="6418575" y="539500"/>
            <a:ext cx="2728500" cy="459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31"/>
          <p:cNvCxnSpPr/>
          <p:nvPr/>
        </p:nvCxnSpPr>
        <p:spPr>
          <a:xfrm>
            <a:off x="9525" y="4889179"/>
            <a:ext cx="5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5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32"/>
          <p:cNvCxnSpPr/>
          <p:nvPr/>
        </p:nvCxnSpPr>
        <p:spPr>
          <a:xfrm>
            <a:off x="8417887" y="1332600"/>
            <a:ext cx="0" cy="392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32"/>
          <p:cNvSpPr/>
          <p:nvPr/>
        </p:nvSpPr>
        <p:spPr>
          <a:xfrm flipH="1">
            <a:off x="-38" y="2005950"/>
            <a:ext cx="3441900" cy="313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5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33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200" name="Google Shape;200;p33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33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5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34"/>
          <p:cNvCxnSpPr/>
          <p:nvPr/>
        </p:nvCxnSpPr>
        <p:spPr>
          <a:xfrm>
            <a:off x="8439150" y="-19050"/>
            <a:ext cx="0" cy="466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34"/>
          <p:cNvCxnSpPr/>
          <p:nvPr/>
        </p:nvCxnSpPr>
        <p:spPr>
          <a:xfrm>
            <a:off x="726075" y="1239294"/>
            <a:ext cx="0" cy="392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5801225" y="536550"/>
            <a:ext cx="2629500" cy="407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/>
          <p:nvPr/>
        </p:nvSpPr>
        <p:spPr>
          <a:xfrm>
            <a:off x="713225" y="532875"/>
            <a:ext cx="2629500" cy="407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808100" y="2000775"/>
            <a:ext cx="23262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6009650" y="2000775"/>
            <a:ext cx="23262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808100" y="2265883"/>
            <a:ext cx="23262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6009575" y="2265883"/>
            <a:ext cx="23262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" name="Google Shape;30;p6"/>
          <p:cNvCxnSpPr/>
          <p:nvPr/>
        </p:nvCxnSpPr>
        <p:spPr>
          <a:xfrm>
            <a:off x="716350" y="1116100"/>
            <a:ext cx="0" cy="411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716346" y="535650"/>
            <a:ext cx="3181500" cy="348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2216900" y="1052400"/>
            <a:ext cx="38589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4571975" y="2571750"/>
            <a:ext cx="3049800" cy="151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7"/>
          <p:cNvCxnSpPr/>
          <p:nvPr/>
        </p:nvCxnSpPr>
        <p:spPr>
          <a:xfrm>
            <a:off x="713251" y="4865465"/>
            <a:ext cx="771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684479" y="1364525"/>
            <a:ext cx="5779500" cy="24057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5076475" y="1642525"/>
            <a:ext cx="2762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5076475" y="2286000"/>
            <a:ext cx="2762700" cy="12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1" name="Google Shape;41;p9"/>
          <p:cNvCxnSpPr/>
          <p:nvPr/>
        </p:nvCxnSpPr>
        <p:spPr>
          <a:xfrm>
            <a:off x="-12900" y="4870919"/>
            <a:ext cx="918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9"/>
          <p:cNvCxnSpPr/>
          <p:nvPr/>
        </p:nvCxnSpPr>
        <p:spPr>
          <a:xfrm>
            <a:off x="4930525" y="260130"/>
            <a:ext cx="4227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717200" y="1394350"/>
            <a:ext cx="2303100" cy="27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lack Ops One"/>
              <a:buNone/>
              <a:defRPr sz="28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rcellus"/>
              <a:buNone/>
              <a:defRPr sz="28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25.png"/><Relationship Id="rId6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51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Relationship Id="rId6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dreamstime.com/allergy-food-concept-allergies-to-fish-eggs-citrus-fruits-ch-chocolate-mushrooms-nuts-health-medicine-white-background-top-image128775747" TargetMode="External"/><Relationship Id="rId4" Type="http://schemas.openxmlformats.org/officeDocument/2006/relationships/hyperlink" Target="https://stock.adobe.com/search?k=%22food+background%22&amp;asset_id=443370711" TargetMode="External"/><Relationship Id="rId9" Type="http://schemas.openxmlformats.org/officeDocument/2006/relationships/hyperlink" Target="https://unsplash.com/s/photos/solution" TargetMode="External"/><Relationship Id="rId5" Type="http://schemas.openxmlformats.org/officeDocument/2006/relationships/hyperlink" Target="https://www.nm.org/healthbeat/healthy-tips/are-you-allergic-to-your-makeup" TargetMode="External"/><Relationship Id="rId6" Type="http://schemas.openxmlformats.org/officeDocument/2006/relationships/hyperlink" Target="https://www.atlantaallergy.com/articles/view/319-the-food-allergy-epidemic" TargetMode="External"/><Relationship Id="rId7" Type="http://schemas.openxmlformats.org/officeDocument/2006/relationships/hyperlink" Target="https://www.midwestallergyrelief.com/natural-remedies-for-grass-and-ragweed-allergies/" TargetMode="External"/><Relationship Id="rId8" Type="http://schemas.openxmlformats.org/officeDocument/2006/relationships/hyperlink" Target="https://unsplash.com/s/photos/tea-cafe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800" y="-451500"/>
            <a:ext cx="9740227" cy="6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/>
          <p:nvPr>
            <p:ph idx="1" type="subTitle"/>
          </p:nvPr>
        </p:nvSpPr>
        <p:spPr>
          <a:xfrm>
            <a:off x="194025" y="2812104"/>
            <a:ext cx="3903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3B55"/>
                </a:solidFill>
                <a:latin typeface="Marcellus"/>
                <a:ea typeface="Marcellus"/>
                <a:cs typeface="Marcellus"/>
                <a:sym typeface="Marcellus"/>
              </a:rPr>
              <a:t>By: Krish Engineer, </a:t>
            </a:r>
            <a:endParaRPr sz="1800">
              <a:solidFill>
                <a:srgbClr val="213B55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3B55"/>
                </a:solidFill>
                <a:latin typeface="Marcellus"/>
                <a:ea typeface="Marcellus"/>
                <a:cs typeface="Marcellus"/>
                <a:sym typeface="Marcellus"/>
              </a:rPr>
              <a:t>Disha Gandhi</a:t>
            </a:r>
            <a:endParaRPr sz="1800">
              <a:solidFill>
                <a:srgbClr val="213B55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3B55"/>
                </a:solidFill>
                <a:latin typeface="Marcellus"/>
                <a:ea typeface="Marcellus"/>
                <a:cs typeface="Marcellus"/>
                <a:sym typeface="Marcellus"/>
              </a:rPr>
              <a:t>Khyati Jariwala, </a:t>
            </a:r>
            <a:endParaRPr sz="1800">
              <a:solidFill>
                <a:srgbClr val="213B55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3B55"/>
                </a:solidFill>
                <a:latin typeface="Marcellus"/>
                <a:ea typeface="Marcellus"/>
                <a:cs typeface="Marcellus"/>
                <a:sym typeface="Marcellus"/>
              </a:rPr>
              <a:t>Varun Kausika, </a:t>
            </a:r>
            <a:endParaRPr sz="1800">
              <a:solidFill>
                <a:srgbClr val="213B55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3B55"/>
                </a:solidFill>
                <a:latin typeface="Marcellus"/>
                <a:ea typeface="Marcellus"/>
                <a:cs typeface="Marcellus"/>
                <a:sym typeface="Marcellus"/>
              </a:rPr>
              <a:t>Nicole Pham-Nguyen</a:t>
            </a:r>
            <a:endParaRPr sz="1800">
              <a:solidFill>
                <a:srgbClr val="213B55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211" name="Google Shape;211;p35"/>
          <p:cNvSpPr txBox="1"/>
          <p:nvPr>
            <p:ph type="ctrTitle"/>
          </p:nvPr>
        </p:nvSpPr>
        <p:spPr>
          <a:xfrm>
            <a:off x="194018" y="-25184"/>
            <a:ext cx="5275800" cy="27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4000">
                <a:solidFill>
                  <a:srgbClr val="0E2A47"/>
                </a:solidFill>
              </a:rPr>
              <a:t>Adverse Allergic </a:t>
            </a:r>
            <a:endParaRPr b="1" sz="4000">
              <a:solidFill>
                <a:srgbClr val="0E2A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4000">
                <a:solidFill>
                  <a:srgbClr val="0E2A47"/>
                </a:solidFill>
              </a:rPr>
              <a:t>Events in the U.S.</a:t>
            </a:r>
            <a:endParaRPr b="1" sz="4000">
              <a:solidFill>
                <a:srgbClr val="0E2A4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/>
          <p:nvPr/>
        </p:nvSpPr>
        <p:spPr>
          <a:xfrm>
            <a:off x="313200" y="1194050"/>
            <a:ext cx="8563200" cy="3267900"/>
          </a:xfrm>
          <a:prstGeom prst="rect">
            <a:avLst/>
          </a:pr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4"/>
          <p:cNvSpPr txBox="1"/>
          <p:nvPr>
            <p:ph type="title"/>
          </p:nvPr>
        </p:nvSpPr>
        <p:spPr>
          <a:xfrm>
            <a:off x="722375" y="549075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MOST COMMON…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361" name="Google Shape;361;p44"/>
          <p:cNvSpPr txBox="1"/>
          <p:nvPr>
            <p:ph idx="1" type="subTitle"/>
          </p:nvPr>
        </p:nvSpPr>
        <p:spPr>
          <a:xfrm>
            <a:off x="4327136" y="32937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OUTCOMES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2" name="Google Shape;362;p44"/>
          <p:cNvSpPr txBox="1"/>
          <p:nvPr>
            <p:ph idx="2" type="subTitle"/>
          </p:nvPr>
        </p:nvSpPr>
        <p:spPr>
          <a:xfrm>
            <a:off x="2233770" y="1838641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GENDER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3" name="Google Shape;363;p44"/>
          <p:cNvSpPr txBox="1"/>
          <p:nvPr>
            <p:ph idx="3" type="subTitle"/>
          </p:nvPr>
        </p:nvSpPr>
        <p:spPr>
          <a:xfrm>
            <a:off x="138888" y="3378774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SYMPTOMS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64" name="Google Shape;3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1194050"/>
            <a:ext cx="1900500" cy="20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2838" y="2180950"/>
            <a:ext cx="1955825" cy="22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0675" y="1194050"/>
            <a:ext cx="1846900" cy="207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44"/>
          <p:cNvCxnSpPr/>
          <p:nvPr/>
        </p:nvCxnSpPr>
        <p:spPr>
          <a:xfrm>
            <a:off x="5708900" y="265950"/>
            <a:ext cx="4418700" cy="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44"/>
          <p:cNvCxnSpPr/>
          <p:nvPr/>
        </p:nvCxnSpPr>
        <p:spPr>
          <a:xfrm>
            <a:off x="-1509475" y="265125"/>
            <a:ext cx="4418700" cy="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44"/>
          <p:cNvSpPr txBox="1"/>
          <p:nvPr>
            <p:ph idx="2" type="subTitle"/>
          </p:nvPr>
        </p:nvSpPr>
        <p:spPr>
          <a:xfrm>
            <a:off x="6684270" y="1838641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INDUSTRY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70" name="Google Shape;37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6150" y="2180950"/>
            <a:ext cx="2110249" cy="228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45"/>
          <p:cNvGrpSpPr/>
          <p:nvPr/>
        </p:nvGrpSpPr>
        <p:grpSpPr>
          <a:xfrm>
            <a:off x="1433800" y="1809490"/>
            <a:ext cx="475934" cy="475934"/>
            <a:chOff x="1544189" y="2168344"/>
            <a:chExt cx="356505" cy="356505"/>
          </a:xfrm>
        </p:grpSpPr>
        <p:sp>
          <p:nvSpPr>
            <p:cNvPr id="376" name="Google Shape;376;p45"/>
            <p:cNvSpPr/>
            <p:nvPr/>
          </p:nvSpPr>
          <p:spPr>
            <a:xfrm>
              <a:off x="1544189" y="2168344"/>
              <a:ext cx="356505" cy="356505"/>
            </a:xfrm>
            <a:custGeom>
              <a:rect b="b" l="l" r="r" t="t"/>
              <a:pathLst>
                <a:path extrusionOk="0" h="10146" w="10146">
                  <a:moveTo>
                    <a:pt x="9336" y="310"/>
                  </a:moveTo>
                  <a:cubicBezTo>
                    <a:pt x="9598" y="310"/>
                    <a:pt x="9812" y="524"/>
                    <a:pt x="9812" y="786"/>
                  </a:cubicBezTo>
                  <a:lnTo>
                    <a:pt x="9836" y="1263"/>
                  </a:lnTo>
                  <a:lnTo>
                    <a:pt x="263" y="1263"/>
                  </a:lnTo>
                  <a:lnTo>
                    <a:pt x="263" y="786"/>
                  </a:lnTo>
                  <a:cubicBezTo>
                    <a:pt x="263" y="524"/>
                    <a:pt x="453" y="310"/>
                    <a:pt x="739" y="310"/>
                  </a:cubicBezTo>
                  <a:close/>
                  <a:moveTo>
                    <a:pt x="9812" y="1572"/>
                  </a:moveTo>
                  <a:lnTo>
                    <a:pt x="9836" y="2549"/>
                  </a:lnTo>
                  <a:lnTo>
                    <a:pt x="8240" y="2549"/>
                  </a:lnTo>
                  <a:cubicBezTo>
                    <a:pt x="8169" y="2549"/>
                    <a:pt x="8121" y="2572"/>
                    <a:pt x="8098" y="2644"/>
                  </a:cubicBezTo>
                  <a:cubicBezTo>
                    <a:pt x="8026" y="2739"/>
                    <a:pt x="8121" y="2882"/>
                    <a:pt x="8240" y="2882"/>
                  </a:cubicBezTo>
                  <a:lnTo>
                    <a:pt x="9836" y="2882"/>
                  </a:lnTo>
                  <a:lnTo>
                    <a:pt x="9836" y="5906"/>
                  </a:lnTo>
                  <a:cubicBezTo>
                    <a:pt x="9836" y="6168"/>
                    <a:pt x="9645" y="6383"/>
                    <a:pt x="9360" y="6383"/>
                  </a:cubicBezTo>
                  <a:lnTo>
                    <a:pt x="9336" y="6383"/>
                  </a:lnTo>
                  <a:lnTo>
                    <a:pt x="9336" y="4501"/>
                  </a:lnTo>
                  <a:cubicBezTo>
                    <a:pt x="9336" y="4438"/>
                    <a:pt x="9260" y="4355"/>
                    <a:pt x="9159" y="4355"/>
                  </a:cubicBezTo>
                  <a:cubicBezTo>
                    <a:pt x="9147" y="4355"/>
                    <a:pt x="9134" y="4356"/>
                    <a:pt x="9122" y="4359"/>
                  </a:cubicBezTo>
                  <a:lnTo>
                    <a:pt x="8288" y="4621"/>
                  </a:lnTo>
                  <a:cubicBezTo>
                    <a:pt x="8169" y="4668"/>
                    <a:pt x="8050" y="4692"/>
                    <a:pt x="7931" y="4692"/>
                  </a:cubicBezTo>
                  <a:cubicBezTo>
                    <a:pt x="7502" y="4692"/>
                    <a:pt x="7145" y="4454"/>
                    <a:pt x="7097" y="4430"/>
                  </a:cubicBezTo>
                  <a:lnTo>
                    <a:pt x="6716" y="4120"/>
                  </a:lnTo>
                  <a:cubicBezTo>
                    <a:pt x="6693" y="4108"/>
                    <a:pt x="6663" y="4103"/>
                    <a:pt x="6633" y="4103"/>
                  </a:cubicBezTo>
                  <a:cubicBezTo>
                    <a:pt x="6603" y="4103"/>
                    <a:pt x="6573" y="4108"/>
                    <a:pt x="6550" y="4120"/>
                  </a:cubicBezTo>
                  <a:lnTo>
                    <a:pt x="6145" y="4430"/>
                  </a:lnTo>
                  <a:cubicBezTo>
                    <a:pt x="6121" y="4430"/>
                    <a:pt x="5764" y="4692"/>
                    <a:pt x="5311" y="4692"/>
                  </a:cubicBezTo>
                  <a:cubicBezTo>
                    <a:pt x="5192" y="4692"/>
                    <a:pt x="5073" y="4644"/>
                    <a:pt x="4954" y="4621"/>
                  </a:cubicBezTo>
                  <a:lnTo>
                    <a:pt x="4121" y="4359"/>
                  </a:lnTo>
                  <a:cubicBezTo>
                    <a:pt x="4105" y="4355"/>
                    <a:pt x="4089" y="4353"/>
                    <a:pt x="4073" y="4353"/>
                  </a:cubicBezTo>
                  <a:cubicBezTo>
                    <a:pt x="3996" y="4353"/>
                    <a:pt x="3930" y="4402"/>
                    <a:pt x="3930" y="4501"/>
                  </a:cubicBezTo>
                  <a:lnTo>
                    <a:pt x="3930" y="6383"/>
                  </a:lnTo>
                  <a:lnTo>
                    <a:pt x="739" y="6383"/>
                  </a:lnTo>
                  <a:cubicBezTo>
                    <a:pt x="477" y="6383"/>
                    <a:pt x="263" y="6168"/>
                    <a:pt x="263" y="5906"/>
                  </a:cubicBezTo>
                  <a:lnTo>
                    <a:pt x="263" y="2882"/>
                  </a:lnTo>
                  <a:lnTo>
                    <a:pt x="7502" y="2882"/>
                  </a:lnTo>
                  <a:cubicBezTo>
                    <a:pt x="7550" y="2882"/>
                    <a:pt x="7621" y="2834"/>
                    <a:pt x="7645" y="2763"/>
                  </a:cubicBezTo>
                  <a:cubicBezTo>
                    <a:pt x="7669" y="2644"/>
                    <a:pt x="7621" y="2549"/>
                    <a:pt x="7502" y="2549"/>
                  </a:cubicBezTo>
                  <a:lnTo>
                    <a:pt x="239" y="2549"/>
                  </a:lnTo>
                  <a:lnTo>
                    <a:pt x="239" y="1572"/>
                  </a:lnTo>
                  <a:close/>
                  <a:moveTo>
                    <a:pt x="6693" y="4430"/>
                  </a:moveTo>
                  <a:lnTo>
                    <a:pt x="6978" y="4621"/>
                  </a:lnTo>
                  <a:cubicBezTo>
                    <a:pt x="6978" y="4621"/>
                    <a:pt x="7431" y="4954"/>
                    <a:pt x="8002" y="4954"/>
                  </a:cubicBezTo>
                  <a:cubicBezTo>
                    <a:pt x="8145" y="4954"/>
                    <a:pt x="8288" y="4930"/>
                    <a:pt x="8455" y="4906"/>
                  </a:cubicBezTo>
                  <a:lnTo>
                    <a:pt x="9098" y="4692"/>
                  </a:lnTo>
                  <a:lnTo>
                    <a:pt x="9098" y="7883"/>
                  </a:lnTo>
                  <a:lnTo>
                    <a:pt x="9050" y="7883"/>
                  </a:lnTo>
                  <a:lnTo>
                    <a:pt x="8979" y="7955"/>
                  </a:lnTo>
                  <a:cubicBezTo>
                    <a:pt x="8741" y="8431"/>
                    <a:pt x="8360" y="8883"/>
                    <a:pt x="7883" y="9240"/>
                  </a:cubicBezTo>
                  <a:cubicBezTo>
                    <a:pt x="7431" y="9574"/>
                    <a:pt x="7026" y="9741"/>
                    <a:pt x="6812" y="9812"/>
                  </a:cubicBezTo>
                  <a:cubicBezTo>
                    <a:pt x="6788" y="9812"/>
                    <a:pt x="6740" y="9836"/>
                    <a:pt x="6716" y="9836"/>
                  </a:cubicBezTo>
                  <a:lnTo>
                    <a:pt x="6597" y="9836"/>
                  </a:lnTo>
                  <a:cubicBezTo>
                    <a:pt x="6573" y="9836"/>
                    <a:pt x="6550" y="9812"/>
                    <a:pt x="6502" y="9812"/>
                  </a:cubicBezTo>
                  <a:cubicBezTo>
                    <a:pt x="6311" y="9741"/>
                    <a:pt x="5883" y="9574"/>
                    <a:pt x="5430" y="9240"/>
                  </a:cubicBezTo>
                  <a:cubicBezTo>
                    <a:pt x="4954" y="8883"/>
                    <a:pt x="4573" y="8478"/>
                    <a:pt x="4335" y="7955"/>
                  </a:cubicBezTo>
                  <a:lnTo>
                    <a:pt x="4287" y="7883"/>
                  </a:lnTo>
                  <a:lnTo>
                    <a:pt x="4287" y="4692"/>
                  </a:lnTo>
                  <a:lnTo>
                    <a:pt x="4930" y="4906"/>
                  </a:lnTo>
                  <a:cubicBezTo>
                    <a:pt x="5073" y="4954"/>
                    <a:pt x="5240" y="4954"/>
                    <a:pt x="5383" y="4954"/>
                  </a:cubicBezTo>
                  <a:cubicBezTo>
                    <a:pt x="5954" y="4954"/>
                    <a:pt x="6383" y="4621"/>
                    <a:pt x="6383" y="4621"/>
                  </a:cubicBezTo>
                  <a:lnTo>
                    <a:pt x="6693" y="4430"/>
                  </a:lnTo>
                  <a:close/>
                  <a:moveTo>
                    <a:pt x="763" y="1"/>
                  </a:moveTo>
                  <a:cubicBezTo>
                    <a:pt x="310" y="1"/>
                    <a:pt x="1" y="358"/>
                    <a:pt x="1" y="786"/>
                  </a:cubicBezTo>
                  <a:lnTo>
                    <a:pt x="1" y="5883"/>
                  </a:lnTo>
                  <a:cubicBezTo>
                    <a:pt x="1" y="6335"/>
                    <a:pt x="358" y="6645"/>
                    <a:pt x="763" y="6645"/>
                  </a:cubicBezTo>
                  <a:lnTo>
                    <a:pt x="3954" y="6645"/>
                  </a:lnTo>
                  <a:lnTo>
                    <a:pt x="3954" y="7907"/>
                  </a:lnTo>
                  <a:cubicBezTo>
                    <a:pt x="3954" y="7931"/>
                    <a:pt x="3978" y="8002"/>
                    <a:pt x="3978" y="8026"/>
                  </a:cubicBezTo>
                  <a:cubicBezTo>
                    <a:pt x="3978" y="8050"/>
                    <a:pt x="4001" y="8074"/>
                    <a:pt x="4001" y="8121"/>
                  </a:cubicBezTo>
                  <a:cubicBezTo>
                    <a:pt x="4263" y="8645"/>
                    <a:pt x="4668" y="9121"/>
                    <a:pt x="5192" y="9479"/>
                  </a:cubicBezTo>
                  <a:cubicBezTo>
                    <a:pt x="5668" y="9836"/>
                    <a:pt x="6145" y="10026"/>
                    <a:pt x="6359" y="10074"/>
                  </a:cubicBezTo>
                  <a:cubicBezTo>
                    <a:pt x="6383" y="10074"/>
                    <a:pt x="6454" y="10098"/>
                    <a:pt x="6478" y="10098"/>
                  </a:cubicBezTo>
                  <a:cubicBezTo>
                    <a:pt x="6502" y="10098"/>
                    <a:pt x="6573" y="10145"/>
                    <a:pt x="6597" y="10145"/>
                  </a:cubicBezTo>
                  <a:cubicBezTo>
                    <a:pt x="6621" y="10145"/>
                    <a:pt x="6693" y="10098"/>
                    <a:pt x="6716" y="10098"/>
                  </a:cubicBezTo>
                  <a:cubicBezTo>
                    <a:pt x="6740" y="10074"/>
                    <a:pt x="6812" y="10074"/>
                    <a:pt x="6835" y="10074"/>
                  </a:cubicBezTo>
                  <a:cubicBezTo>
                    <a:pt x="7074" y="9979"/>
                    <a:pt x="7526" y="9812"/>
                    <a:pt x="8002" y="9479"/>
                  </a:cubicBezTo>
                  <a:cubicBezTo>
                    <a:pt x="8526" y="9098"/>
                    <a:pt x="8931" y="8645"/>
                    <a:pt x="9193" y="8121"/>
                  </a:cubicBezTo>
                  <a:cubicBezTo>
                    <a:pt x="9193" y="8074"/>
                    <a:pt x="9217" y="8050"/>
                    <a:pt x="9217" y="8026"/>
                  </a:cubicBezTo>
                  <a:cubicBezTo>
                    <a:pt x="9241" y="8002"/>
                    <a:pt x="9241" y="7955"/>
                    <a:pt x="9241" y="7907"/>
                  </a:cubicBezTo>
                  <a:lnTo>
                    <a:pt x="9241" y="6645"/>
                  </a:lnTo>
                  <a:lnTo>
                    <a:pt x="9288" y="6645"/>
                  </a:lnTo>
                  <a:cubicBezTo>
                    <a:pt x="9717" y="6645"/>
                    <a:pt x="10050" y="6288"/>
                    <a:pt x="10050" y="5883"/>
                  </a:cubicBezTo>
                  <a:lnTo>
                    <a:pt x="10050" y="786"/>
                  </a:lnTo>
                  <a:cubicBezTo>
                    <a:pt x="10146" y="382"/>
                    <a:pt x="9788" y="1"/>
                    <a:pt x="9360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77" name="Google Shape;377;p45"/>
            <p:cNvSpPr/>
            <p:nvPr/>
          </p:nvSpPr>
          <p:spPr>
            <a:xfrm>
              <a:off x="1565939" y="2325655"/>
              <a:ext cx="83733" cy="10084"/>
            </a:xfrm>
            <a:custGeom>
              <a:rect b="b" l="l" r="r" t="t"/>
              <a:pathLst>
                <a:path extrusionOk="0" h="287" w="2383">
                  <a:moveTo>
                    <a:pt x="144" y="1"/>
                  </a:moveTo>
                  <a:cubicBezTo>
                    <a:pt x="48" y="1"/>
                    <a:pt x="1" y="48"/>
                    <a:pt x="1" y="120"/>
                  </a:cubicBezTo>
                  <a:cubicBezTo>
                    <a:pt x="1" y="215"/>
                    <a:pt x="48" y="286"/>
                    <a:pt x="144" y="286"/>
                  </a:cubicBezTo>
                  <a:lnTo>
                    <a:pt x="2192" y="286"/>
                  </a:lnTo>
                  <a:cubicBezTo>
                    <a:pt x="2287" y="286"/>
                    <a:pt x="2358" y="239"/>
                    <a:pt x="2358" y="191"/>
                  </a:cubicBezTo>
                  <a:cubicBezTo>
                    <a:pt x="2382" y="72"/>
                    <a:pt x="2287" y="1"/>
                    <a:pt x="219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78" name="Google Shape;378;p45"/>
            <p:cNvSpPr/>
            <p:nvPr/>
          </p:nvSpPr>
          <p:spPr>
            <a:xfrm>
              <a:off x="1566783" y="2279624"/>
              <a:ext cx="144802" cy="33521"/>
            </a:xfrm>
            <a:custGeom>
              <a:rect b="b" l="l" r="r" t="t"/>
              <a:pathLst>
                <a:path extrusionOk="0" h="954" w="4121">
                  <a:moveTo>
                    <a:pt x="3811" y="310"/>
                  </a:moveTo>
                  <a:lnTo>
                    <a:pt x="3811" y="668"/>
                  </a:lnTo>
                  <a:lnTo>
                    <a:pt x="310" y="668"/>
                  </a:lnTo>
                  <a:lnTo>
                    <a:pt x="310" y="310"/>
                  </a:lnTo>
                  <a:close/>
                  <a:moveTo>
                    <a:pt x="144" y="1"/>
                  </a:moveTo>
                  <a:cubicBezTo>
                    <a:pt x="48" y="1"/>
                    <a:pt x="1" y="72"/>
                    <a:pt x="1" y="144"/>
                  </a:cubicBezTo>
                  <a:lnTo>
                    <a:pt x="1" y="811"/>
                  </a:lnTo>
                  <a:cubicBezTo>
                    <a:pt x="1" y="906"/>
                    <a:pt x="48" y="953"/>
                    <a:pt x="144" y="953"/>
                  </a:cubicBezTo>
                  <a:lnTo>
                    <a:pt x="3954" y="953"/>
                  </a:lnTo>
                  <a:cubicBezTo>
                    <a:pt x="4049" y="953"/>
                    <a:pt x="4121" y="906"/>
                    <a:pt x="4121" y="811"/>
                  </a:cubicBezTo>
                  <a:lnTo>
                    <a:pt x="4121" y="144"/>
                  </a:lnTo>
                  <a:cubicBezTo>
                    <a:pt x="4121" y="96"/>
                    <a:pt x="4025" y="1"/>
                    <a:pt x="3954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79" name="Google Shape;379;p45"/>
            <p:cNvSpPr/>
            <p:nvPr/>
          </p:nvSpPr>
          <p:spPr>
            <a:xfrm>
              <a:off x="1704030" y="2340307"/>
              <a:ext cx="146383" cy="161105"/>
            </a:xfrm>
            <a:custGeom>
              <a:rect b="b" l="l" r="r" t="t"/>
              <a:pathLst>
                <a:path extrusionOk="0" h="4585" w="4166">
                  <a:moveTo>
                    <a:pt x="2120" y="369"/>
                  </a:moveTo>
                  <a:cubicBezTo>
                    <a:pt x="2310" y="465"/>
                    <a:pt x="2786" y="751"/>
                    <a:pt x="3429" y="751"/>
                  </a:cubicBezTo>
                  <a:cubicBezTo>
                    <a:pt x="3572" y="751"/>
                    <a:pt x="3715" y="727"/>
                    <a:pt x="3858" y="679"/>
                  </a:cubicBezTo>
                  <a:lnTo>
                    <a:pt x="3858" y="2822"/>
                  </a:lnTo>
                  <a:cubicBezTo>
                    <a:pt x="3358" y="3775"/>
                    <a:pt x="2405" y="4204"/>
                    <a:pt x="2120" y="4299"/>
                  </a:cubicBezTo>
                  <a:cubicBezTo>
                    <a:pt x="1810" y="4180"/>
                    <a:pt x="834" y="3775"/>
                    <a:pt x="357" y="2822"/>
                  </a:cubicBezTo>
                  <a:lnTo>
                    <a:pt x="357" y="679"/>
                  </a:lnTo>
                  <a:cubicBezTo>
                    <a:pt x="521" y="718"/>
                    <a:pt x="681" y="734"/>
                    <a:pt x="834" y="734"/>
                  </a:cubicBezTo>
                  <a:cubicBezTo>
                    <a:pt x="1437" y="734"/>
                    <a:pt x="1930" y="483"/>
                    <a:pt x="2120" y="369"/>
                  </a:cubicBezTo>
                  <a:close/>
                  <a:moveTo>
                    <a:pt x="2084" y="0"/>
                  </a:moveTo>
                  <a:cubicBezTo>
                    <a:pt x="2054" y="0"/>
                    <a:pt x="2024" y="12"/>
                    <a:pt x="2001" y="36"/>
                  </a:cubicBezTo>
                  <a:cubicBezTo>
                    <a:pt x="2001" y="36"/>
                    <a:pt x="1483" y="420"/>
                    <a:pt x="798" y="420"/>
                  </a:cubicBezTo>
                  <a:cubicBezTo>
                    <a:pt x="613" y="420"/>
                    <a:pt x="417" y="393"/>
                    <a:pt x="215" y="322"/>
                  </a:cubicBezTo>
                  <a:cubicBezTo>
                    <a:pt x="202" y="319"/>
                    <a:pt x="189" y="317"/>
                    <a:pt x="176" y="317"/>
                  </a:cubicBezTo>
                  <a:cubicBezTo>
                    <a:pt x="90" y="317"/>
                    <a:pt x="0" y="382"/>
                    <a:pt x="0" y="465"/>
                  </a:cubicBezTo>
                  <a:lnTo>
                    <a:pt x="0" y="2846"/>
                  </a:lnTo>
                  <a:cubicBezTo>
                    <a:pt x="0" y="2894"/>
                    <a:pt x="0" y="2918"/>
                    <a:pt x="24" y="2918"/>
                  </a:cubicBezTo>
                  <a:cubicBezTo>
                    <a:pt x="596" y="4037"/>
                    <a:pt x="1786" y="4489"/>
                    <a:pt x="2024" y="4585"/>
                  </a:cubicBezTo>
                  <a:lnTo>
                    <a:pt x="2120" y="4585"/>
                  </a:lnTo>
                  <a:cubicBezTo>
                    <a:pt x="2358" y="4489"/>
                    <a:pt x="3549" y="4037"/>
                    <a:pt x="4096" y="2918"/>
                  </a:cubicBezTo>
                  <a:cubicBezTo>
                    <a:pt x="4096" y="2894"/>
                    <a:pt x="4144" y="2894"/>
                    <a:pt x="4144" y="2846"/>
                  </a:cubicBezTo>
                  <a:lnTo>
                    <a:pt x="4144" y="465"/>
                  </a:lnTo>
                  <a:cubicBezTo>
                    <a:pt x="4165" y="401"/>
                    <a:pt x="4091" y="318"/>
                    <a:pt x="3991" y="318"/>
                  </a:cubicBezTo>
                  <a:cubicBezTo>
                    <a:pt x="3979" y="318"/>
                    <a:pt x="3966" y="319"/>
                    <a:pt x="3953" y="322"/>
                  </a:cubicBezTo>
                  <a:cubicBezTo>
                    <a:pt x="3751" y="393"/>
                    <a:pt x="3556" y="420"/>
                    <a:pt x="3373" y="420"/>
                  </a:cubicBezTo>
                  <a:cubicBezTo>
                    <a:pt x="2693" y="420"/>
                    <a:pt x="2186" y="36"/>
                    <a:pt x="2167" y="36"/>
                  </a:cubicBezTo>
                  <a:cubicBezTo>
                    <a:pt x="2144" y="12"/>
                    <a:pt x="2114" y="0"/>
                    <a:pt x="208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80" name="Google Shape;380;p45"/>
            <p:cNvSpPr/>
            <p:nvPr/>
          </p:nvSpPr>
          <p:spPr>
            <a:xfrm>
              <a:off x="1734986" y="2383034"/>
              <a:ext cx="91252" cy="65531"/>
            </a:xfrm>
            <a:custGeom>
              <a:rect b="b" l="l" r="r" t="t"/>
              <a:pathLst>
                <a:path extrusionOk="0" h="1865" w="2597">
                  <a:moveTo>
                    <a:pt x="2179" y="308"/>
                  </a:moveTo>
                  <a:cubicBezTo>
                    <a:pt x="2203" y="308"/>
                    <a:pt x="2227" y="320"/>
                    <a:pt x="2239" y="344"/>
                  </a:cubicBezTo>
                  <a:cubicBezTo>
                    <a:pt x="2263" y="368"/>
                    <a:pt x="2263" y="416"/>
                    <a:pt x="2239" y="439"/>
                  </a:cubicBezTo>
                  <a:lnTo>
                    <a:pt x="953" y="1559"/>
                  </a:lnTo>
                  <a:cubicBezTo>
                    <a:pt x="941" y="1571"/>
                    <a:pt x="923" y="1577"/>
                    <a:pt x="902" y="1577"/>
                  </a:cubicBezTo>
                  <a:cubicBezTo>
                    <a:pt x="881" y="1577"/>
                    <a:pt x="858" y="1571"/>
                    <a:pt x="834" y="1559"/>
                  </a:cubicBezTo>
                  <a:lnTo>
                    <a:pt x="358" y="916"/>
                  </a:lnTo>
                  <a:cubicBezTo>
                    <a:pt x="334" y="892"/>
                    <a:pt x="334" y="844"/>
                    <a:pt x="405" y="797"/>
                  </a:cubicBezTo>
                  <a:cubicBezTo>
                    <a:pt x="414" y="788"/>
                    <a:pt x="426" y="782"/>
                    <a:pt x="440" y="782"/>
                  </a:cubicBezTo>
                  <a:cubicBezTo>
                    <a:pt x="464" y="782"/>
                    <a:pt x="494" y="799"/>
                    <a:pt x="524" y="844"/>
                  </a:cubicBezTo>
                  <a:lnTo>
                    <a:pt x="834" y="1249"/>
                  </a:lnTo>
                  <a:cubicBezTo>
                    <a:pt x="880" y="1295"/>
                    <a:pt x="936" y="1322"/>
                    <a:pt x="983" y="1322"/>
                  </a:cubicBezTo>
                  <a:cubicBezTo>
                    <a:pt x="1008" y="1322"/>
                    <a:pt x="1031" y="1314"/>
                    <a:pt x="1048" y="1297"/>
                  </a:cubicBezTo>
                  <a:lnTo>
                    <a:pt x="2120" y="344"/>
                  </a:lnTo>
                  <a:cubicBezTo>
                    <a:pt x="2132" y="320"/>
                    <a:pt x="2156" y="308"/>
                    <a:pt x="2179" y="308"/>
                  </a:cubicBezTo>
                  <a:close/>
                  <a:moveTo>
                    <a:pt x="2183" y="0"/>
                  </a:moveTo>
                  <a:cubicBezTo>
                    <a:pt x="2099" y="0"/>
                    <a:pt x="2016" y="32"/>
                    <a:pt x="1953" y="106"/>
                  </a:cubicBezTo>
                  <a:lnTo>
                    <a:pt x="1001" y="940"/>
                  </a:lnTo>
                  <a:lnTo>
                    <a:pt x="762" y="630"/>
                  </a:lnTo>
                  <a:cubicBezTo>
                    <a:pt x="677" y="516"/>
                    <a:pt x="549" y="462"/>
                    <a:pt x="430" y="462"/>
                  </a:cubicBezTo>
                  <a:cubicBezTo>
                    <a:pt x="349" y="462"/>
                    <a:pt x="272" y="487"/>
                    <a:pt x="215" y="535"/>
                  </a:cubicBezTo>
                  <a:cubicBezTo>
                    <a:pt x="24" y="654"/>
                    <a:pt x="0" y="940"/>
                    <a:pt x="119" y="1082"/>
                  </a:cubicBezTo>
                  <a:lnTo>
                    <a:pt x="596" y="1702"/>
                  </a:lnTo>
                  <a:cubicBezTo>
                    <a:pt x="664" y="1810"/>
                    <a:pt x="778" y="1865"/>
                    <a:pt x="900" y="1865"/>
                  </a:cubicBezTo>
                  <a:cubicBezTo>
                    <a:pt x="991" y="1865"/>
                    <a:pt x="1086" y="1834"/>
                    <a:pt x="1167" y="1773"/>
                  </a:cubicBezTo>
                  <a:lnTo>
                    <a:pt x="2453" y="654"/>
                  </a:lnTo>
                  <a:cubicBezTo>
                    <a:pt x="2596" y="535"/>
                    <a:pt x="2596" y="273"/>
                    <a:pt x="2477" y="130"/>
                  </a:cubicBezTo>
                  <a:cubicBezTo>
                    <a:pt x="2398" y="50"/>
                    <a:pt x="2289" y="0"/>
                    <a:pt x="2183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</p:grpSp>
      <p:sp>
        <p:nvSpPr>
          <p:cNvPr id="381" name="Google Shape;381;p45"/>
          <p:cNvSpPr txBox="1"/>
          <p:nvPr>
            <p:ph idx="4"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SOME PATTERNS &amp; ABNORMALITIES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382" name="Google Shape;382;p45"/>
          <p:cNvSpPr txBox="1"/>
          <p:nvPr>
            <p:ph idx="1" type="subTitle"/>
          </p:nvPr>
        </p:nvSpPr>
        <p:spPr>
          <a:xfrm>
            <a:off x="713213" y="358764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E2A47"/>
                </a:solidFill>
              </a:rPr>
              <a:t>All industries share the same top 3 symptoms except for the cosmetics industry and the vitamin industry</a:t>
            </a:r>
            <a:endParaRPr sz="1300">
              <a:solidFill>
                <a:srgbClr val="0E2A47"/>
              </a:solidFill>
            </a:endParaRPr>
          </a:p>
        </p:txBody>
      </p:sp>
      <p:sp>
        <p:nvSpPr>
          <p:cNvPr id="383" name="Google Shape;383;p45"/>
          <p:cNvSpPr txBox="1"/>
          <p:nvPr>
            <p:ph idx="5" type="subTitle"/>
          </p:nvPr>
        </p:nvSpPr>
        <p:spPr>
          <a:xfrm>
            <a:off x="3432125" y="3775725"/>
            <a:ext cx="2275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E2A47"/>
                </a:solidFill>
              </a:rPr>
              <a:t>All industries, with the exception of vitamins, dietary conventional food/meal replacements, cosmetics, baby food, and coffee/tea mostly contribute to non-serious injuries</a:t>
            </a:r>
            <a:endParaRPr sz="1300">
              <a:solidFill>
                <a:srgbClr val="0E2A47"/>
              </a:solidFill>
            </a:endParaRPr>
          </a:p>
        </p:txBody>
      </p:sp>
      <p:sp>
        <p:nvSpPr>
          <p:cNvPr id="384" name="Google Shape;384;p45"/>
          <p:cNvSpPr txBox="1"/>
          <p:nvPr>
            <p:ph idx="6" type="subTitle"/>
          </p:nvPr>
        </p:nvSpPr>
        <p:spPr>
          <a:xfrm>
            <a:off x="6519729" y="3550018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E2A47"/>
                </a:solidFill>
              </a:rPr>
              <a:t>Women account for 64.66% of reported cases and also dominate the number of serious injuries</a:t>
            </a:r>
            <a:endParaRPr sz="1300">
              <a:solidFill>
                <a:srgbClr val="0E2A47"/>
              </a:solidFill>
            </a:endParaRPr>
          </a:p>
        </p:txBody>
      </p:sp>
      <p:sp>
        <p:nvSpPr>
          <p:cNvPr id="385" name="Google Shape;385;p45"/>
          <p:cNvSpPr txBox="1"/>
          <p:nvPr>
            <p:ph idx="7" type="subTitle"/>
          </p:nvPr>
        </p:nvSpPr>
        <p:spPr>
          <a:xfrm>
            <a:off x="713225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SYMPTOMS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386" name="Google Shape;386;p45"/>
          <p:cNvSpPr txBox="1"/>
          <p:nvPr>
            <p:ph idx="8" type="subTitle"/>
          </p:nvPr>
        </p:nvSpPr>
        <p:spPr>
          <a:xfrm>
            <a:off x="3618528" y="270918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NON-SERIOUS INJURIES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387" name="Google Shape;387;p45"/>
          <p:cNvSpPr txBox="1"/>
          <p:nvPr>
            <p:ph idx="9" type="subTitle"/>
          </p:nvPr>
        </p:nvSpPr>
        <p:spPr>
          <a:xfrm>
            <a:off x="6523854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GENDER</a:t>
            </a:r>
            <a:endParaRPr>
              <a:solidFill>
                <a:srgbClr val="0E2A47"/>
              </a:solidFill>
            </a:endParaRPr>
          </a:p>
        </p:txBody>
      </p:sp>
      <p:grpSp>
        <p:nvGrpSpPr>
          <p:cNvPr id="388" name="Google Shape;388;p45"/>
          <p:cNvGrpSpPr/>
          <p:nvPr/>
        </p:nvGrpSpPr>
        <p:grpSpPr>
          <a:xfrm>
            <a:off x="7378904" y="1809509"/>
            <a:ext cx="196700" cy="377412"/>
            <a:chOff x="8142204" y="3359084"/>
            <a:chExt cx="196700" cy="377412"/>
          </a:xfrm>
        </p:grpSpPr>
        <p:sp>
          <p:nvSpPr>
            <p:cNvPr id="389" name="Google Shape;389;p45"/>
            <p:cNvSpPr/>
            <p:nvPr/>
          </p:nvSpPr>
          <p:spPr>
            <a:xfrm>
              <a:off x="8142204" y="3359084"/>
              <a:ext cx="196700" cy="377412"/>
            </a:xfrm>
            <a:custGeom>
              <a:rect b="b" l="l" r="r" t="t"/>
              <a:pathLst>
                <a:path extrusionOk="0" h="10741" w="5598">
                  <a:moveTo>
                    <a:pt x="2859" y="358"/>
                  </a:moveTo>
                  <a:lnTo>
                    <a:pt x="2859" y="1048"/>
                  </a:lnTo>
                  <a:cubicBezTo>
                    <a:pt x="2859" y="1120"/>
                    <a:pt x="2906" y="1191"/>
                    <a:pt x="3001" y="1191"/>
                  </a:cubicBezTo>
                  <a:lnTo>
                    <a:pt x="3454" y="1191"/>
                  </a:lnTo>
                  <a:lnTo>
                    <a:pt x="5169" y="2906"/>
                  </a:lnTo>
                  <a:lnTo>
                    <a:pt x="4930" y="3549"/>
                  </a:lnTo>
                  <a:lnTo>
                    <a:pt x="2740" y="3072"/>
                  </a:lnTo>
                  <a:cubicBezTo>
                    <a:pt x="2723" y="3061"/>
                    <a:pt x="2705" y="3057"/>
                    <a:pt x="2687" y="3057"/>
                  </a:cubicBezTo>
                  <a:cubicBezTo>
                    <a:pt x="2628" y="3057"/>
                    <a:pt x="2567" y="3107"/>
                    <a:pt x="2549" y="3144"/>
                  </a:cubicBezTo>
                  <a:cubicBezTo>
                    <a:pt x="2525" y="3215"/>
                    <a:pt x="2549" y="3311"/>
                    <a:pt x="2620" y="3334"/>
                  </a:cubicBezTo>
                  <a:cubicBezTo>
                    <a:pt x="2644" y="3358"/>
                    <a:pt x="4764" y="4882"/>
                    <a:pt x="4883" y="6573"/>
                  </a:cubicBezTo>
                  <a:lnTo>
                    <a:pt x="4049" y="6573"/>
                  </a:lnTo>
                  <a:cubicBezTo>
                    <a:pt x="3954" y="6573"/>
                    <a:pt x="3883" y="6645"/>
                    <a:pt x="3883" y="6716"/>
                  </a:cubicBezTo>
                  <a:cubicBezTo>
                    <a:pt x="3883" y="6811"/>
                    <a:pt x="3954" y="6907"/>
                    <a:pt x="4049" y="6907"/>
                  </a:cubicBezTo>
                  <a:lnTo>
                    <a:pt x="4668" y="6907"/>
                  </a:lnTo>
                  <a:lnTo>
                    <a:pt x="4121" y="7454"/>
                  </a:lnTo>
                  <a:lnTo>
                    <a:pt x="1573" y="7454"/>
                  </a:lnTo>
                  <a:lnTo>
                    <a:pt x="977" y="6907"/>
                  </a:lnTo>
                  <a:lnTo>
                    <a:pt x="3287" y="6907"/>
                  </a:lnTo>
                  <a:cubicBezTo>
                    <a:pt x="3383" y="6907"/>
                    <a:pt x="3454" y="6859"/>
                    <a:pt x="3454" y="6764"/>
                  </a:cubicBezTo>
                  <a:cubicBezTo>
                    <a:pt x="3454" y="6668"/>
                    <a:pt x="3383" y="6573"/>
                    <a:pt x="3287" y="6573"/>
                  </a:cubicBezTo>
                  <a:lnTo>
                    <a:pt x="644" y="6573"/>
                  </a:lnTo>
                  <a:cubicBezTo>
                    <a:pt x="525" y="6025"/>
                    <a:pt x="1" y="3501"/>
                    <a:pt x="834" y="2072"/>
                  </a:cubicBezTo>
                  <a:cubicBezTo>
                    <a:pt x="1096" y="1596"/>
                    <a:pt x="1501" y="1310"/>
                    <a:pt x="2049" y="1191"/>
                  </a:cubicBezTo>
                  <a:cubicBezTo>
                    <a:pt x="2073" y="1191"/>
                    <a:pt x="2097" y="1167"/>
                    <a:pt x="2144" y="1120"/>
                  </a:cubicBezTo>
                  <a:lnTo>
                    <a:pt x="2763" y="358"/>
                  </a:lnTo>
                  <a:close/>
                  <a:moveTo>
                    <a:pt x="4073" y="7740"/>
                  </a:moveTo>
                  <a:lnTo>
                    <a:pt x="4073" y="8097"/>
                  </a:lnTo>
                  <a:lnTo>
                    <a:pt x="1692" y="8097"/>
                  </a:lnTo>
                  <a:lnTo>
                    <a:pt x="1692" y="7740"/>
                  </a:lnTo>
                  <a:close/>
                  <a:moveTo>
                    <a:pt x="4073" y="8431"/>
                  </a:moveTo>
                  <a:cubicBezTo>
                    <a:pt x="4168" y="8835"/>
                    <a:pt x="4526" y="9193"/>
                    <a:pt x="4835" y="9431"/>
                  </a:cubicBezTo>
                  <a:lnTo>
                    <a:pt x="882" y="9431"/>
                  </a:lnTo>
                  <a:cubicBezTo>
                    <a:pt x="977" y="9383"/>
                    <a:pt x="1072" y="9288"/>
                    <a:pt x="1144" y="9193"/>
                  </a:cubicBezTo>
                  <a:cubicBezTo>
                    <a:pt x="1454" y="8907"/>
                    <a:pt x="1620" y="8645"/>
                    <a:pt x="1692" y="8431"/>
                  </a:cubicBezTo>
                  <a:close/>
                  <a:moveTo>
                    <a:pt x="5264" y="9764"/>
                  </a:moveTo>
                  <a:lnTo>
                    <a:pt x="5264" y="10455"/>
                  </a:lnTo>
                  <a:lnTo>
                    <a:pt x="549" y="10455"/>
                  </a:lnTo>
                  <a:lnTo>
                    <a:pt x="549" y="9764"/>
                  </a:lnTo>
                  <a:close/>
                  <a:moveTo>
                    <a:pt x="2740" y="0"/>
                  </a:moveTo>
                  <a:cubicBezTo>
                    <a:pt x="2668" y="0"/>
                    <a:pt x="2644" y="24"/>
                    <a:pt x="2620" y="48"/>
                  </a:cubicBezTo>
                  <a:lnTo>
                    <a:pt x="1977" y="858"/>
                  </a:lnTo>
                  <a:cubicBezTo>
                    <a:pt x="1382" y="1001"/>
                    <a:pt x="906" y="1358"/>
                    <a:pt x="620" y="1906"/>
                  </a:cubicBezTo>
                  <a:cubicBezTo>
                    <a:pt x="191" y="2620"/>
                    <a:pt x="25" y="3668"/>
                    <a:pt x="144" y="5001"/>
                  </a:cubicBezTo>
                  <a:cubicBezTo>
                    <a:pt x="215" y="5978"/>
                    <a:pt x="406" y="6716"/>
                    <a:pt x="430" y="6764"/>
                  </a:cubicBezTo>
                  <a:cubicBezTo>
                    <a:pt x="430" y="6787"/>
                    <a:pt x="477" y="6811"/>
                    <a:pt x="501" y="6835"/>
                  </a:cubicBezTo>
                  <a:lnTo>
                    <a:pt x="1454" y="7645"/>
                  </a:lnTo>
                  <a:lnTo>
                    <a:pt x="1454" y="8240"/>
                  </a:lnTo>
                  <a:cubicBezTo>
                    <a:pt x="1454" y="8431"/>
                    <a:pt x="1263" y="8669"/>
                    <a:pt x="977" y="8955"/>
                  </a:cubicBezTo>
                  <a:cubicBezTo>
                    <a:pt x="715" y="9217"/>
                    <a:pt x="406" y="9407"/>
                    <a:pt x="358" y="9431"/>
                  </a:cubicBezTo>
                  <a:cubicBezTo>
                    <a:pt x="287" y="9455"/>
                    <a:pt x="263" y="9526"/>
                    <a:pt x="263" y="9574"/>
                  </a:cubicBezTo>
                  <a:lnTo>
                    <a:pt x="263" y="10598"/>
                  </a:lnTo>
                  <a:cubicBezTo>
                    <a:pt x="263" y="10693"/>
                    <a:pt x="310" y="10741"/>
                    <a:pt x="406" y="10741"/>
                  </a:cubicBezTo>
                  <a:lnTo>
                    <a:pt x="5407" y="10741"/>
                  </a:lnTo>
                  <a:cubicBezTo>
                    <a:pt x="5502" y="10741"/>
                    <a:pt x="5550" y="10693"/>
                    <a:pt x="5550" y="10598"/>
                  </a:cubicBezTo>
                  <a:lnTo>
                    <a:pt x="5550" y="9621"/>
                  </a:lnTo>
                  <a:cubicBezTo>
                    <a:pt x="5550" y="9550"/>
                    <a:pt x="5526" y="9502"/>
                    <a:pt x="5478" y="9478"/>
                  </a:cubicBezTo>
                  <a:cubicBezTo>
                    <a:pt x="5240" y="9359"/>
                    <a:pt x="4407" y="8812"/>
                    <a:pt x="4407" y="8288"/>
                  </a:cubicBezTo>
                  <a:lnTo>
                    <a:pt x="4407" y="7645"/>
                  </a:lnTo>
                  <a:lnTo>
                    <a:pt x="5192" y="6859"/>
                  </a:lnTo>
                  <a:cubicBezTo>
                    <a:pt x="5240" y="6811"/>
                    <a:pt x="5264" y="6787"/>
                    <a:pt x="5264" y="6740"/>
                  </a:cubicBezTo>
                  <a:cubicBezTo>
                    <a:pt x="5264" y="5930"/>
                    <a:pt x="4835" y="5073"/>
                    <a:pt x="4049" y="4168"/>
                  </a:cubicBezTo>
                  <a:cubicBezTo>
                    <a:pt x="3811" y="3906"/>
                    <a:pt x="3573" y="3668"/>
                    <a:pt x="3359" y="3477"/>
                  </a:cubicBezTo>
                  <a:lnTo>
                    <a:pt x="3359" y="3477"/>
                  </a:lnTo>
                  <a:lnTo>
                    <a:pt x="5050" y="3834"/>
                  </a:lnTo>
                  <a:cubicBezTo>
                    <a:pt x="5071" y="3845"/>
                    <a:pt x="5090" y="3850"/>
                    <a:pt x="5107" y="3850"/>
                  </a:cubicBezTo>
                  <a:cubicBezTo>
                    <a:pt x="5166" y="3850"/>
                    <a:pt x="5203" y="3795"/>
                    <a:pt x="5240" y="3739"/>
                  </a:cubicBezTo>
                  <a:lnTo>
                    <a:pt x="5550" y="2906"/>
                  </a:lnTo>
                  <a:cubicBezTo>
                    <a:pt x="5597" y="2858"/>
                    <a:pt x="5550" y="2810"/>
                    <a:pt x="5526" y="2739"/>
                  </a:cubicBezTo>
                  <a:lnTo>
                    <a:pt x="3692" y="881"/>
                  </a:lnTo>
                  <a:cubicBezTo>
                    <a:pt x="3644" y="858"/>
                    <a:pt x="3621" y="834"/>
                    <a:pt x="3573" y="834"/>
                  </a:cubicBezTo>
                  <a:lnTo>
                    <a:pt x="3216" y="834"/>
                  </a:lnTo>
                  <a:lnTo>
                    <a:pt x="3216" y="143"/>
                  </a:lnTo>
                  <a:cubicBezTo>
                    <a:pt x="3216" y="48"/>
                    <a:pt x="3144" y="0"/>
                    <a:pt x="3049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90" name="Google Shape;390;p45"/>
            <p:cNvSpPr/>
            <p:nvPr/>
          </p:nvSpPr>
          <p:spPr>
            <a:xfrm>
              <a:off x="8248495" y="3420153"/>
              <a:ext cx="12579" cy="12614"/>
            </a:xfrm>
            <a:custGeom>
              <a:rect b="b" l="l" r="r" t="t"/>
              <a:pathLst>
                <a:path extrusionOk="0" h="359" w="358">
                  <a:moveTo>
                    <a:pt x="191" y="1"/>
                  </a:moveTo>
                  <a:cubicBezTo>
                    <a:pt x="96" y="1"/>
                    <a:pt x="0" y="72"/>
                    <a:pt x="0" y="168"/>
                  </a:cubicBezTo>
                  <a:cubicBezTo>
                    <a:pt x="0" y="263"/>
                    <a:pt x="96" y="358"/>
                    <a:pt x="191" y="358"/>
                  </a:cubicBezTo>
                  <a:cubicBezTo>
                    <a:pt x="262" y="358"/>
                    <a:pt x="358" y="263"/>
                    <a:pt x="358" y="168"/>
                  </a:cubicBezTo>
                  <a:cubicBezTo>
                    <a:pt x="358" y="72"/>
                    <a:pt x="262" y="1"/>
                    <a:pt x="191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</p:grpSp>
      <p:sp>
        <p:nvSpPr>
          <p:cNvPr id="391" name="Google Shape;391;p45"/>
          <p:cNvSpPr/>
          <p:nvPr/>
        </p:nvSpPr>
        <p:spPr>
          <a:xfrm>
            <a:off x="4278601" y="1809500"/>
            <a:ext cx="475934" cy="377418"/>
          </a:xfrm>
          <a:custGeom>
            <a:rect b="b" l="l" r="r" t="t"/>
            <a:pathLst>
              <a:path extrusionOk="0" h="9716" w="11693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cxnSp>
        <p:nvCxnSpPr>
          <p:cNvPr id="392" name="Google Shape;392;p45"/>
          <p:cNvCxnSpPr/>
          <p:nvPr/>
        </p:nvCxnSpPr>
        <p:spPr>
          <a:xfrm flipH="1">
            <a:off x="6019513" y="1497113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45"/>
          <p:cNvCxnSpPr/>
          <p:nvPr/>
        </p:nvCxnSpPr>
        <p:spPr>
          <a:xfrm flipH="1">
            <a:off x="3116275" y="1450013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-7075"/>
            <a:ext cx="9144000" cy="6531452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/>
          <p:nvPr/>
        </p:nvSpPr>
        <p:spPr>
          <a:xfrm>
            <a:off x="2029510" y="735725"/>
            <a:ext cx="1318800" cy="1318800"/>
          </a:xfrm>
          <a:prstGeom prst="rect">
            <a:avLst/>
          </a:prstGeom>
          <a:noFill/>
          <a:ln cap="flat" cmpd="sng" w="19050">
            <a:solidFill>
              <a:srgbClr val="0E2A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00" name="Google Shape;400;p46"/>
          <p:cNvSpPr txBox="1"/>
          <p:nvPr>
            <p:ph type="title"/>
          </p:nvPr>
        </p:nvSpPr>
        <p:spPr>
          <a:xfrm>
            <a:off x="713968" y="2253791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1" name="Google Shape;401;p46"/>
          <p:cNvSpPr txBox="1"/>
          <p:nvPr>
            <p:ph idx="1" type="subTitle"/>
          </p:nvPr>
        </p:nvSpPr>
        <p:spPr>
          <a:xfrm>
            <a:off x="713968" y="3774079"/>
            <a:ext cx="39405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Bayes, Logistic Regression, kNN, Random Forest</a:t>
            </a:r>
            <a:endParaRPr/>
          </a:p>
        </p:txBody>
      </p:sp>
      <p:sp>
        <p:nvSpPr>
          <p:cNvPr id="402" name="Google Shape;402;p46"/>
          <p:cNvSpPr txBox="1"/>
          <p:nvPr>
            <p:ph idx="2" type="title"/>
          </p:nvPr>
        </p:nvSpPr>
        <p:spPr>
          <a:xfrm>
            <a:off x="2048203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04</a:t>
            </a:r>
            <a:endParaRPr>
              <a:solidFill>
                <a:srgbClr val="0E2A47"/>
              </a:solidFill>
            </a:endParaRPr>
          </a:p>
        </p:txBody>
      </p:sp>
      <p:cxnSp>
        <p:nvCxnSpPr>
          <p:cNvPr id="403" name="Google Shape;403;p46"/>
          <p:cNvCxnSpPr/>
          <p:nvPr/>
        </p:nvCxnSpPr>
        <p:spPr>
          <a:xfrm>
            <a:off x="735754" y="3743068"/>
            <a:ext cx="3923700" cy="0"/>
          </a:xfrm>
          <a:prstGeom prst="straightConnector1">
            <a:avLst/>
          </a:prstGeom>
          <a:noFill/>
          <a:ln cap="flat" cmpd="sng" w="19050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 txBox="1"/>
          <p:nvPr>
            <p:ph type="title"/>
          </p:nvPr>
        </p:nvSpPr>
        <p:spPr>
          <a:xfrm>
            <a:off x="713250" y="4094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3B55"/>
                </a:solidFill>
              </a:rPr>
              <a:t>MODEL COMPARISON</a:t>
            </a:r>
            <a:endParaRPr>
              <a:solidFill>
                <a:srgbClr val="213B55"/>
              </a:solidFill>
            </a:endParaRPr>
          </a:p>
        </p:txBody>
      </p:sp>
      <p:graphicFrame>
        <p:nvGraphicFramePr>
          <p:cNvPr id="409" name="Google Shape;409;p47"/>
          <p:cNvGraphicFramePr/>
          <p:nvPr/>
        </p:nvGraphicFramePr>
        <p:xfrm>
          <a:off x="1129868" y="14537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{EC46BB54-6538-4316-87A6-C23D8E28195B}</a:tableStyleId>
              </a:tblPr>
              <a:tblGrid>
                <a:gridCol w="1340250"/>
                <a:gridCol w="1132850"/>
                <a:gridCol w="1236550"/>
                <a:gridCol w="1236550"/>
                <a:gridCol w="1236550"/>
                <a:gridCol w="1236550"/>
              </a:tblGrid>
              <a:tr h="50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BASELINE ACCURACY</a:t>
                      </a:r>
                      <a:endParaRPr>
                        <a:solidFill>
                          <a:schemeClr val="lt1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TRAINING ACCURACY</a:t>
                      </a:r>
                      <a:endParaRPr>
                        <a:solidFill>
                          <a:schemeClr val="lt1"/>
                        </a:solidFill>
                        <a:highlight>
                          <a:srgbClr val="657E93"/>
                        </a:highlight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57E9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TESTING ACCURACY</a:t>
                      </a:r>
                      <a:endParaRPr>
                        <a:solidFill>
                          <a:schemeClr val="lt1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RECALL</a:t>
                      </a:r>
                      <a:endParaRPr>
                        <a:solidFill>
                          <a:schemeClr val="lt1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57E9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FEATURES INCLUDED</a:t>
                      </a:r>
                      <a:endParaRPr>
                        <a:solidFill>
                          <a:schemeClr val="lt1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0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E2A47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NAIVE BAYES</a:t>
                      </a:r>
                      <a:endParaRPr sz="1500">
                        <a:solidFill>
                          <a:srgbClr val="0E2A47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E2A47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76.62%</a:t>
                      </a:r>
                      <a:endParaRPr>
                        <a:solidFill>
                          <a:srgbClr val="0E2A47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3B55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73.42%</a:t>
                      </a:r>
                      <a:endParaRPr>
                        <a:solidFill>
                          <a:srgbClr val="213B55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3B55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73.05%</a:t>
                      </a:r>
                      <a:endParaRPr>
                        <a:solidFill>
                          <a:srgbClr val="213B55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3B55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84.0%</a:t>
                      </a:r>
                      <a:endParaRPr>
                        <a:solidFill>
                          <a:srgbClr val="213B55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3B55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Industry</a:t>
                      </a:r>
                      <a:endParaRPr>
                        <a:solidFill>
                          <a:srgbClr val="213B55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E2A47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LOGISTIC REGRESSION</a:t>
                      </a:r>
                      <a:endParaRPr sz="1500">
                        <a:solidFill>
                          <a:srgbClr val="0E2A47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3B55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76.62%</a:t>
                      </a:r>
                      <a:endParaRPr>
                        <a:solidFill>
                          <a:srgbClr val="213B55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3B55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84.2%</a:t>
                      </a:r>
                      <a:endParaRPr>
                        <a:solidFill>
                          <a:srgbClr val="213B55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3B55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83.9%</a:t>
                      </a:r>
                      <a:endParaRPr>
                        <a:solidFill>
                          <a:srgbClr val="213B55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3B55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92.0%</a:t>
                      </a:r>
                      <a:endParaRPr>
                        <a:solidFill>
                          <a:srgbClr val="213B55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3B55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Industry</a:t>
                      </a:r>
                      <a:endParaRPr>
                        <a:solidFill>
                          <a:srgbClr val="213B55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E2A47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kNN</a:t>
                      </a:r>
                      <a:endParaRPr sz="1500">
                        <a:solidFill>
                          <a:srgbClr val="0E2A47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E2A47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76.62%</a:t>
                      </a:r>
                      <a:endParaRPr>
                        <a:solidFill>
                          <a:srgbClr val="0E2A47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3B55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82.45%</a:t>
                      </a:r>
                      <a:endParaRPr>
                        <a:solidFill>
                          <a:srgbClr val="213B55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3B55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81.15%</a:t>
                      </a:r>
                      <a:endParaRPr>
                        <a:solidFill>
                          <a:srgbClr val="213B55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3B55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96.0%</a:t>
                      </a:r>
                      <a:endParaRPr>
                        <a:solidFill>
                          <a:srgbClr val="213B55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3B55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All</a:t>
                      </a:r>
                      <a:endParaRPr>
                        <a:solidFill>
                          <a:srgbClr val="213B55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E2A47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RANDOM FOREST</a:t>
                      </a:r>
                      <a:endParaRPr b="1" sz="1500">
                        <a:solidFill>
                          <a:srgbClr val="0E2A47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2A47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76.62%</a:t>
                      </a:r>
                      <a:endParaRPr b="1">
                        <a:solidFill>
                          <a:srgbClr val="0E2A47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2A47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87.89%</a:t>
                      </a:r>
                      <a:endParaRPr b="1">
                        <a:solidFill>
                          <a:srgbClr val="0E2A47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2A47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84.72%</a:t>
                      </a:r>
                      <a:endParaRPr b="1">
                        <a:solidFill>
                          <a:srgbClr val="0E2A47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2A47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95.0%</a:t>
                      </a:r>
                      <a:endParaRPr b="1">
                        <a:solidFill>
                          <a:srgbClr val="0E2A47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2A47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Industry, Age</a:t>
                      </a:r>
                      <a:endParaRPr b="1">
                        <a:solidFill>
                          <a:srgbClr val="0E2A47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13B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10" name="Google Shape;410;p47"/>
          <p:cNvCxnSpPr/>
          <p:nvPr/>
        </p:nvCxnSpPr>
        <p:spPr>
          <a:xfrm flipH="1">
            <a:off x="713250" y="1111488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8"/>
          <p:cNvSpPr/>
          <p:nvPr/>
        </p:nvSpPr>
        <p:spPr>
          <a:xfrm>
            <a:off x="3913906" y="735725"/>
            <a:ext cx="1318800" cy="1318800"/>
          </a:xfrm>
          <a:prstGeom prst="rect">
            <a:avLst/>
          </a:prstGeom>
          <a:noFill/>
          <a:ln cap="flat" cmpd="sng" w="19050">
            <a:solidFill>
              <a:srgbClr val="0E2A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17" name="Google Shape;417;p48"/>
          <p:cNvSpPr txBox="1"/>
          <p:nvPr>
            <p:ph type="title"/>
          </p:nvPr>
        </p:nvSpPr>
        <p:spPr>
          <a:xfrm>
            <a:off x="2644909" y="2257075"/>
            <a:ext cx="38568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 AND INSIGHTS</a:t>
            </a:r>
            <a:endParaRPr/>
          </a:p>
        </p:txBody>
      </p:sp>
      <p:sp>
        <p:nvSpPr>
          <p:cNvPr id="418" name="Google Shape;418;p48"/>
          <p:cNvSpPr txBox="1"/>
          <p:nvPr>
            <p:ph idx="2" type="title"/>
          </p:nvPr>
        </p:nvSpPr>
        <p:spPr>
          <a:xfrm>
            <a:off x="3913909" y="962425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05</a:t>
            </a:r>
            <a:endParaRPr>
              <a:solidFill>
                <a:srgbClr val="0E2A47"/>
              </a:solidFill>
            </a:endParaRPr>
          </a:p>
        </p:txBody>
      </p:sp>
      <p:cxnSp>
        <p:nvCxnSpPr>
          <p:cNvPr id="419" name="Google Shape;419;p48"/>
          <p:cNvCxnSpPr/>
          <p:nvPr/>
        </p:nvCxnSpPr>
        <p:spPr>
          <a:xfrm>
            <a:off x="2620150" y="3743068"/>
            <a:ext cx="3923700" cy="0"/>
          </a:xfrm>
          <a:prstGeom prst="straightConnector1">
            <a:avLst/>
          </a:prstGeom>
          <a:noFill/>
          <a:ln cap="flat" cmpd="sng" w="19050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/>
          <p:nvPr/>
        </p:nvSpPr>
        <p:spPr>
          <a:xfrm>
            <a:off x="-69075" y="-88950"/>
            <a:ext cx="4887600" cy="5321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9"/>
          <p:cNvSpPr txBox="1"/>
          <p:nvPr>
            <p:ph idx="1" type="subTitle"/>
          </p:nvPr>
        </p:nvSpPr>
        <p:spPr>
          <a:xfrm>
            <a:off x="5051400" y="2299750"/>
            <a:ext cx="3790500" cy="24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 sz="2000">
              <a:solidFill>
                <a:srgbClr val="0E2A47"/>
              </a:solidFill>
            </a:endParaRPr>
          </a:p>
          <a:p>
            <a:pPr indent="-241300" lvl="0" marL="241300" rtl="0" algn="l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rgbClr val="0E2A47"/>
                </a:solidFill>
              </a:rPr>
              <a:t>Had the highest combination of testing and recall scores</a:t>
            </a:r>
            <a:endParaRPr sz="1800">
              <a:solidFill>
                <a:srgbClr val="0E2A47"/>
              </a:solidFill>
            </a:endParaRPr>
          </a:p>
          <a:p>
            <a:pPr indent="-241300" lvl="0" marL="241300" rtl="0" algn="l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rgbClr val="0E2A47"/>
                </a:solidFill>
              </a:rPr>
              <a:t>Industry and age were biggest predictors</a:t>
            </a:r>
            <a:endParaRPr sz="1800">
              <a:solidFill>
                <a:srgbClr val="0E2A47"/>
              </a:solidFill>
            </a:endParaRPr>
          </a:p>
          <a:p>
            <a:pPr indent="-241300" lvl="0" marL="241300" rtl="0" algn="l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rgbClr val="0E2A47"/>
                </a:solidFill>
              </a:rPr>
              <a:t>Interesting note: vitamin industry was listed as most important feature but cosmetics was only #6</a:t>
            </a:r>
            <a:endParaRPr sz="1800">
              <a:solidFill>
                <a:srgbClr val="0E2A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 sz="1600">
              <a:solidFill>
                <a:srgbClr val="0E2A47"/>
              </a:solidFill>
            </a:endParaRPr>
          </a:p>
        </p:txBody>
      </p:sp>
      <p:sp>
        <p:nvSpPr>
          <p:cNvPr id="426" name="Google Shape;426;p49"/>
          <p:cNvSpPr txBox="1"/>
          <p:nvPr>
            <p:ph type="title"/>
          </p:nvPr>
        </p:nvSpPr>
        <p:spPr>
          <a:xfrm>
            <a:off x="4930500" y="438875"/>
            <a:ext cx="45396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E2A47"/>
                </a:solidFill>
              </a:rPr>
              <a:t>MOST ACCURATE MODEL: </a:t>
            </a:r>
            <a:endParaRPr sz="2600">
              <a:solidFill>
                <a:srgbClr val="0E2A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E2A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E2A47"/>
                </a:solidFill>
              </a:rPr>
              <a:t>RANDOM FOREST</a:t>
            </a:r>
            <a:endParaRPr sz="2600">
              <a:solidFill>
                <a:srgbClr val="0E2A47"/>
              </a:solidFill>
            </a:endParaRPr>
          </a:p>
        </p:txBody>
      </p:sp>
      <p:cxnSp>
        <p:nvCxnSpPr>
          <p:cNvPr id="427" name="Google Shape;427;p49"/>
          <p:cNvCxnSpPr/>
          <p:nvPr/>
        </p:nvCxnSpPr>
        <p:spPr>
          <a:xfrm>
            <a:off x="5051400" y="2128775"/>
            <a:ext cx="4418700" cy="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8" name="Google Shape;4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950" y="350375"/>
            <a:ext cx="3461625" cy="47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 txBox="1"/>
          <p:nvPr>
            <p:ph type="title"/>
          </p:nvPr>
        </p:nvSpPr>
        <p:spPr>
          <a:xfrm>
            <a:off x="1805529" y="1739900"/>
            <a:ext cx="66246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3B55"/>
                </a:solidFill>
              </a:rPr>
              <a:t>THANK YOU!</a:t>
            </a:r>
            <a:endParaRPr>
              <a:solidFill>
                <a:srgbClr val="213B55"/>
              </a:solidFill>
            </a:endParaRPr>
          </a:p>
        </p:txBody>
      </p:sp>
      <p:sp>
        <p:nvSpPr>
          <p:cNvPr id="434" name="Google Shape;434;p50"/>
          <p:cNvSpPr txBox="1"/>
          <p:nvPr>
            <p:ph idx="1" type="body"/>
          </p:nvPr>
        </p:nvSpPr>
        <p:spPr>
          <a:xfrm>
            <a:off x="1805529" y="2895351"/>
            <a:ext cx="6624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3B55"/>
                </a:solidFill>
              </a:rPr>
              <a:t>QUESTIONS?</a:t>
            </a:r>
            <a:endParaRPr>
              <a:solidFill>
                <a:srgbClr val="213B55"/>
              </a:solidFill>
            </a:endParaRPr>
          </a:p>
        </p:txBody>
      </p:sp>
      <p:cxnSp>
        <p:nvCxnSpPr>
          <p:cNvPr id="435" name="Google Shape;435;p50"/>
          <p:cNvCxnSpPr/>
          <p:nvPr/>
        </p:nvCxnSpPr>
        <p:spPr>
          <a:xfrm rot="10800000">
            <a:off x="-114300" y="3467100"/>
            <a:ext cx="8534400" cy="0"/>
          </a:xfrm>
          <a:prstGeom prst="straightConnector1">
            <a:avLst/>
          </a:prstGeom>
          <a:noFill/>
          <a:ln cap="flat" cmpd="sng" w="19050">
            <a:solidFill>
              <a:srgbClr val="213B5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1"/>
          <p:cNvSpPr txBox="1"/>
          <p:nvPr>
            <p:ph type="title"/>
          </p:nvPr>
        </p:nvSpPr>
        <p:spPr>
          <a:xfrm>
            <a:off x="1684479" y="1364525"/>
            <a:ext cx="5779500" cy="2405700"/>
          </a:xfrm>
          <a:prstGeom prst="rect">
            <a:avLst/>
          </a:prstGeom>
          <a:ln cap="flat" cmpd="sng" w="9525">
            <a:solidFill>
              <a:srgbClr val="213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3B55"/>
                </a:solidFill>
              </a:rPr>
              <a:t>BACK-UP</a:t>
            </a:r>
            <a:endParaRPr>
              <a:solidFill>
                <a:srgbClr val="213B55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2"/>
          <p:cNvSpPr txBox="1"/>
          <p:nvPr>
            <p:ph type="title"/>
          </p:nvPr>
        </p:nvSpPr>
        <p:spPr>
          <a:xfrm>
            <a:off x="967100" y="3328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Figure 1. The 15 most common symptoms for the top 15 industries that frequently result in symptoms</a:t>
            </a:r>
            <a:endParaRPr/>
          </a:p>
        </p:txBody>
      </p:sp>
      <p:cxnSp>
        <p:nvCxnSpPr>
          <p:cNvPr id="446" name="Google Shape;446;p52"/>
          <p:cNvCxnSpPr/>
          <p:nvPr/>
        </p:nvCxnSpPr>
        <p:spPr>
          <a:xfrm flipH="1">
            <a:off x="713250" y="1111488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7" name="Google Shape;4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250" y="1452375"/>
            <a:ext cx="2776750" cy="32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575" y="1452375"/>
            <a:ext cx="29178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9500" y="1452375"/>
            <a:ext cx="2964500" cy="37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3"/>
          <p:cNvSpPr txBox="1"/>
          <p:nvPr>
            <p:ph type="title"/>
          </p:nvPr>
        </p:nvSpPr>
        <p:spPr>
          <a:xfrm>
            <a:off x="967100" y="3328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Figure 1. The 15 most common symptoms for the top 15 industries that frequently result in symptoms</a:t>
            </a:r>
            <a:endParaRPr/>
          </a:p>
        </p:txBody>
      </p:sp>
      <p:cxnSp>
        <p:nvCxnSpPr>
          <p:cNvPr id="455" name="Google Shape;455;p53"/>
          <p:cNvCxnSpPr/>
          <p:nvPr/>
        </p:nvCxnSpPr>
        <p:spPr>
          <a:xfrm flipH="1">
            <a:off x="713250" y="1111488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6" name="Google Shape;4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25" y="1546400"/>
            <a:ext cx="2701525" cy="34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2750" y="1546400"/>
            <a:ext cx="2701525" cy="300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1875" y="1546400"/>
            <a:ext cx="2821525" cy="36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idx="4294967295" type="title"/>
          </p:nvPr>
        </p:nvSpPr>
        <p:spPr>
          <a:xfrm>
            <a:off x="713250" y="3645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5D74"/>
                </a:solidFill>
              </a:rPr>
              <a:t>AGENDA</a:t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217" name="Google Shape;217;p36"/>
          <p:cNvSpPr txBox="1"/>
          <p:nvPr>
            <p:ph idx="4294967295" type="title"/>
          </p:nvPr>
        </p:nvSpPr>
        <p:spPr>
          <a:xfrm>
            <a:off x="919050" y="1722175"/>
            <a:ext cx="18786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45D73"/>
                </a:solidFill>
              </a:rPr>
              <a:t>BACKGROUND</a:t>
            </a:r>
            <a:endParaRPr sz="1800">
              <a:solidFill>
                <a:srgbClr val="445D73"/>
              </a:solidFill>
            </a:endParaRPr>
          </a:p>
        </p:txBody>
      </p:sp>
      <p:sp>
        <p:nvSpPr>
          <p:cNvPr id="218" name="Google Shape;218;p36"/>
          <p:cNvSpPr txBox="1"/>
          <p:nvPr>
            <p:ph idx="4294967295" type="title"/>
          </p:nvPr>
        </p:nvSpPr>
        <p:spPr>
          <a:xfrm>
            <a:off x="919057" y="1116089"/>
            <a:ext cx="12504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435D74"/>
                </a:solidFill>
              </a:rPr>
              <a:t>01</a:t>
            </a:r>
            <a:endParaRPr u="sng">
              <a:solidFill>
                <a:srgbClr val="435D74"/>
              </a:solidFill>
            </a:endParaRPr>
          </a:p>
        </p:txBody>
      </p:sp>
      <p:sp>
        <p:nvSpPr>
          <p:cNvPr id="219" name="Google Shape;219;p36"/>
          <p:cNvSpPr txBox="1"/>
          <p:nvPr>
            <p:ph idx="4294967295" type="subTitle"/>
          </p:nvPr>
        </p:nvSpPr>
        <p:spPr>
          <a:xfrm>
            <a:off x="919061" y="2328828"/>
            <a:ext cx="2084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5D74"/>
                </a:solidFill>
              </a:rPr>
              <a:t>The background of the </a:t>
            </a:r>
            <a:endParaRPr sz="1200">
              <a:solidFill>
                <a:srgbClr val="435D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5D74"/>
                </a:solidFill>
              </a:rPr>
              <a:t>dataset</a:t>
            </a:r>
            <a:endParaRPr sz="1200">
              <a:solidFill>
                <a:srgbClr val="435D74"/>
              </a:solidFill>
            </a:endParaRPr>
          </a:p>
        </p:txBody>
      </p:sp>
      <p:sp>
        <p:nvSpPr>
          <p:cNvPr id="220" name="Google Shape;220;p36"/>
          <p:cNvSpPr txBox="1"/>
          <p:nvPr>
            <p:ph idx="4294967295" type="title"/>
          </p:nvPr>
        </p:nvSpPr>
        <p:spPr>
          <a:xfrm>
            <a:off x="3531510" y="1722175"/>
            <a:ext cx="18786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5D74"/>
                </a:solidFill>
              </a:rPr>
              <a:t>IMPORTANCE</a:t>
            </a:r>
            <a:endParaRPr sz="2000">
              <a:solidFill>
                <a:srgbClr val="435D74"/>
              </a:solidFill>
            </a:endParaRPr>
          </a:p>
        </p:txBody>
      </p:sp>
      <p:sp>
        <p:nvSpPr>
          <p:cNvPr id="221" name="Google Shape;221;p36"/>
          <p:cNvSpPr txBox="1"/>
          <p:nvPr>
            <p:ph idx="4294967295" type="title"/>
          </p:nvPr>
        </p:nvSpPr>
        <p:spPr>
          <a:xfrm>
            <a:off x="3531506" y="1116089"/>
            <a:ext cx="12504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435D74"/>
                </a:solidFill>
              </a:rPr>
              <a:t>02</a:t>
            </a:r>
            <a:endParaRPr u="sng">
              <a:solidFill>
                <a:srgbClr val="435D74"/>
              </a:solidFill>
            </a:endParaRPr>
          </a:p>
        </p:txBody>
      </p:sp>
      <p:sp>
        <p:nvSpPr>
          <p:cNvPr id="222" name="Google Shape;222;p36"/>
          <p:cNvSpPr txBox="1"/>
          <p:nvPr>
            <p:ph idx="4294967295" type="subTitle"/>
          </p:nvPr>
        </p:nvSpPr>
        <p:spPr>
          <a:xfrm>
            <a:off x="3531511" y="2328815"/>
            <a:ext cx="2084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5D74"/>
                </a:solidFill>
              </a:rPr>
              <a:t>The importance of the problem</a:t>
            </a:r>
            <a:endParaRPr sz="1200">
              <a:solidFill>
                <a:srgbClr val="435D74"/>
              </a:solidFill>
            </a:endParaRPr>
          </a:p>
        </p:txBody>
      </p:sp>
      <p:sp>
        <p:nvSpPr>
          <p:cNvPr id="223" name="Google Shape;223;p36"/>
          <p:cNvSpPr txBox="1"/>
          <p:nvPr>
            <p:ph idx="4294967295" type="title"/>
          </p:nvPr>
        </p:nvSpPr>
        <p:spPr>
          <a:xfrm>
            <a:off x="6143943" y="1722175"/>
            <a:ext cx="18786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5D74"/>
                </a:solidFill>
              </a:rPr>
              <a:t>E.D.A.</a:t>
            </a:r>
            <a:endParaRPr sz="2000">
              <a:solidFill>
                <a:srgbClr val="435D74"/>
              </a:solidFill>
            </a:endParaRPr>
          </a:p>
        </p:txBody>
      </p:sp>
      <p:sp>
        <p:nvSpPr>
          <p:cNvPr id="224" name="Google Shape;224;p36"/>
          <p:cNvSpPr txBox="1"/>
          <p:nvPr>
            <p:ph idx="4294967295" type="title"/>
          </p:nvPr>
        </p:nvSpPr>
        <p:spPr>
          <a:xfrm>
            <a:off x="6143956" y="1116089"/>
            <a:ext cx="12504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435D74"/>
                </a:solidFill>
              </a:rPr>
              <a:t>03</a:t>
            </a:r>
            <a:endParaRPr u="sng">
              <a:solidFill>
                <a:srgbClr val="435D74"/>
              </a:solidFill>
            </a:endParaRPr>
          </a:p>
        </p:txBody>
      </p:sp>
      <p:sp>
        <p:nvSpPr>
          <p:cNvPr id="225" name="Google Shape;225;p36"/>
          <p:cNvSpPr txBox="1"/>
          <p:nvPr>
            <p:ph idx="4294967295" type="subTitle"/>
          </p:nvPr>
        </p:nvSpPr>
        <p:spPr>
          <a:xfrm>
            <a:off x="6143961" y="2328826"/>
            <a:ext cx="2084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5D74"/>
                </a:solidFill>
              </a:rPr>
              <a:t>The exploratory analysis done and our intuitions</a:t>
            </a:r>
            <a:endParaRPr sz="1200">
              <a:solidFill>
                <a:srgbClr val="435D74"/>
              </a:solidFill>
            </a:endParaRPr>
          </a:p>
        </p:txBody>
      </p:sp>
      <p:sp>
        <p:nvSpPr>
          <p:cNvPr id="226" name="Google Shape;226;p36"/>
          <p:cNvSpPr txBox="1"/>
          <p:nvPr>
            <p:ph idx="4294967295" type="title"/>
          </p:nvPr>
        </p:nvSpPr>
        <p:spPr>
          <a:xfrm>
            <a:off x="919050" y="3495417"/>
            <a:ext cx="18786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5D74"/>
                </a:solidFill>
              </a:rPr>
              <a:t>MODELS</a:t>
            </a:r>
            <a:endParaRPr sz="2000">
              <a:solidFill>
                <a:srgbClr val="435D74"/>
              </a:solidFill>
            </a:endParaRPr>
          </a:p>
        </p:txBody>
      </p:sp>
      <p:sp>
        <p:nvSpPr>
          <p:cNvPr id="227" name="Google Shape;227;p36"/>
          <p:cNvSpPr txBox="1"/>
          <p:nvPr>
            <p:ph idx="4294967295" type="title"/>
          </p:nvPr>
        </p:nvSpPr>
        <p:spPr>
          <a:xfrm>
            <a:off x="919057" y="2892582"/>
            <a:ext cx="12504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435D74"/>
                </a:solidFill>
              </a:rPr>
              <a:t>04</a:t>
            </a:r>
            <a:endParaRPr u="sng">
              <a:solidFill>
                <a:srgbClr val="435D74"/>
              </a:solidFill>
            </a:endParaRPr>
          </a:p>
        </p:txBody>
      </p:sp>
      <p:sp>
        <p:nvSpPr>
          <p:cNvPr id="228" name="Google Shape;228;p36"/>
          <p:cNvSpPr txBox="1"/>
          <p:nvPr>
            <p:ph idx="4294967295" type="subTitle"/>
          </p:nvPr>
        </p:nvSpPr>
        <p:spPr>
          <a:xfrm>
            <a:off x="919061" y="4081567"/>
            <a:ext cx="2084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5D74"/>
                </a:solidFill>
              </a:rPr>
              <a:t>The models we explored</a:t>
            </a:r>
            <a:endParaRPr sz="1200">
              <a:solidFill>
                <a:srgbClr val="435D74"/>
              </a:solidFill>
            </a:endParaRPr>
          </a:p>
        </p:txBody>
      </p:sp>
      <p:sp>
        <p:nvSpPr>
          <p:cNvPr id="229" name="Google Shape;229;p36"/>
          <p:cNvSpPr txBox="1"/>
          <p:nvPr>
            <p:ph idx="4294967295" type="title"/>
          </p:nvPr>
        </p:nvSpPr>
        <p:spPr>
          <a:xfrm>
            <a:off x="3531511" y="3495420"/>
            <a:ext cx="18786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5D74"/>
                </a:solidFill>
              </a:rPr>
              <a:t>INSIGHTS</a:t>
            </a:r>
            <a:endParaRPr sz="2000">
              <a:solidFill>
                <a:srgbClr val="435D74"/>
              </a:solidFill>
            </a:endParaRPr>
          </a:p>
        </p:txBody>
      </p:sp>
      <p:sp>
        <p:nvSpPr>
          <p:cNvPr id="230" name="Google Shape;230;p36"/>
          <p:cNvSpPr txBox="1"/>
          <p:nvPr>
            <p:ph idx="4294967295" type="title"/>
          </p:nvPr>
        </p:nvSpPr>
        <p:spPr>
          <a:xfrm>
            <a:off x="3531506" y="2892582"/>
            <a:ext cx="12504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435D74"/>
                </a:solidFill>
              </a:rPr>
              <a:t>05</a:t>
            </a:r>
            <a:endParaRPr u="sng">
              <a:solidFill>
                <a:srgbClr val="435D74"/>
              </a:solidFill>
            </a:endParaRPr>
          </a:p>
        </p:txBody>
      </p:sp>
      <p:sp>
        <p:nvSpPr>
          <p:cNvPr id="231" name="Google Shape;231;p36"/>
          <p:cNvSpPr txBox="1"/>
          <p:nvPr>
            <p:ph idx="4294967295" type="subTitle"/>
          </p:nvPr>
        </p:nvSpPr>
        <p:spPr>
          <a:xfrm>
            <a:off x="3531511" y="4081566"/>
            <a:ext cx="2084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5D74"/>
                </a:solidFill>
              </a:rPr>
              <a:t>Solutions and insights based off of our best model</a:t>
            </a:r>
            <a:endParaRPr sz="1200">
              <a:solidFill>
                <a:srgbClr val="435D74"/>
              </a:solidFill>
            </a:endParaRPr>
          </a:p>
        </p:txBody>
      </p:sp>
      <p:sp>
        <p:nvSpPr>
          <p:cNvPr id="232" name="Google Shape;232;p36"/>
          <p:cNvSpPr txBox="1"/>
          <p:nvPr>
            <p:ph idx="4294967295" type="title"/>
          </p:nvPr>
        </p:nvSpPr>
        <p:spPr>
          <a:xfrm>
            <a:off x="6143943" y="3495415"/>
            <a:ext cx="18786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5D74"/>
                </a:solidFill>
              </a:rPr>
              <a:t>BACK-UP</a:t>
            </a:r>
            <a:endParaRPr sz="2000">
              <a:solidFill>
                <a:srgbClr val="435D74"/>
              </a:solidFill>
            </a:endParaRPr>
          </a:p>
        </p:txBody>
      </p:sp>
      <p:sp>
        <p:nvSpPr>
          <p:cNvPr id="233" name="Google Shape;233;p36"/>
          <p:cNvSpPr txBox="1"/>
          <p:nvPr>
            <p:ph idx="4294967295" type="title"/>
          </p:nvPr>
        </p:nvSpPr>
        <p:spPr>
          <a:xfrm>
            <a:off x="6143956" y="2892582"/>
            <a:ext cx="12504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435D74"/>
                </a:solidFill>
              </a:rPr>
              <a:t>06</a:t>
            </a:r>
            <a:endParaRPr u="sng">
              <a:solidFill>
                <a:srgbClr val="435D74"/>
              </a:solidFill>
            </a:endParaRPr>
          </a:p>
        </p:txBody>
      </p:sp>
      <p:sp>
        <p:nvSpPr>
          <p:cNvPr id="234" name="Google Shape;234;p36"/>
          <p:cNvSpPr txBox="1"/>
          <p:nvPr>
            <p:ph idx="4294967295" type="subTitle"/>
          </p:nvPr>
        </p:nvSpPr>
        <p:spPr>
          <a:xfrm>
            <a:off x="6143961" y="4032566"/>
            <a:ext cx="2084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5D74"/>
                </a:solidFill>
              </a:rPr>
              <a:t>Back-up slides that include graphics, tables, and our dataset</a:t>
            </a:r>
            <a:endParaRPr sz="1200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4"/>
          <p:cNvSpPr txBox="1"/>
          <p:nvPr>
            <p:ph type="title"/>
          </p:nvPr>
        </p:nvSpPr>
        <p:spPr>
          <a:xfrm>
            <a:off x="967100" y="3328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Figure 1. The 15 most common symptoms for the top 15 industries that frequently result in symptoms</a:t>
            </a:r>
            <a:endParaRPr/>
          </a:p>
        </p:txBody>
      </p:sp>
      <p:cxnSp>
        <p:nvCxnSpPr>
          <p:cNvPr id="464" name="Google Shape;464;p54"/>
          <p:cNvCxnSpPr/>
          <p:nvPr/>
        </p:nvCxnSpPr>
        <p:spPr>
          <a:xfrm flipH="1">
            <a:off x="713250" y="1111488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5" name="Google Shape;4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650" y="1546400"/>
            <a:ext cx="2588700" cy="328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5625" y="1546400"/>
            <a:ext cx="2570984" cy="32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1884" y="1546400"/>
            <a:ext cx="262890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5"/>
          <p:cNvSpPr txBox="1"/>
          <p:nvPr>
            <p:ph type="title"/>
          </p:nvPr>
        </p:nvSpPr>
        <p:spPr>
          <a:xfrm>
            <a:off x="967100" y="3328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Figure 1. The 15 most common symptoms for the top 15 industries that frequently result in symptoms</a:t>
            </a:r>
            <a:endParaRPr/>
          </a:p>
        </p:txBody>
      </p:sp>
      <p:cxnSp>
        <p:nvCxnSpPr>
          <p:cNvPr id="473" name="Google Shape;473;p55"/>
          <p:cNvCxnSpPr/>
          <p:nvPr/>
        </p:nvCxnSpPr>
        <p:spPr>
          <a:xfrm flipH="1">
            <a:off x="713250" y="1111488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4" name="Google Shape;4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650" y="1546400"/>
            <a:ext cx="2551575" cy="284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5625" y="1546400"/>
            <a:ext cx="2533859" cy="323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1884" y="1506663"/>
            <a:ext cx="2729716" cy="3055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6"/>
          <p:cNvSpPr txBox="1"/>
          <p:nvPr>
            <p:ph type="title"/>
          </p:nvPr>
        </p:nvSpPr>
        <p:spPr>
          <a:xfrm>
            <a:off x="967100" y="3328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Figure 1. The 15 most common symptoms for the top 15 industries that frequently result in symptoms</a:t>
            </a:r>
            <a:endParaRPr/>
          </a:p>
        </p:txBody>
      </p:sp>
      <p:cxnSp>
        <p:nvCxnSpPr>
          <p:cNvPr id="482" name="Google Shape;482;p56"/>
          <p:cNvCxnSpPr/>
          <p:nvPr/>
        </p:nvCxnSpPr>
        <p:spPr>
          <a:xfrm flipH="1">
            <a:off x="713250" y="1111488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3" name="Google Shape;4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650" y="1546400"/>
            <a:ext cx="2551574" cy="326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5624" y="1553475"/>
            <a:ext cx="2533860" cy="324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1884" y="1546400"/>
            <a:ext cx="2729716" cy="3056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7"/>
          <p:cNvSpPr txBox="1"/>
          <p:nvPr>
            <p:ph type="title"/>
          </p:nvPr>
        </p:nvSpPr>
        <p:spPr>
          <a:xfrm>
            <a:off x="967100" y="3328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Figure 2. T</a:t>
            </a: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he 15 most common outcomes for the top 15 industries that frequently result in symptoms</a:t>
            </a:r>
            <a:endParaRPr/>
          </a:p>
        </p:txBody>
      </p:sp>
      <p:cxnSp>
        <p:nvCxnSpPr>
          <p:cNvPr id="491" name="Google Shape;491;p57"/>
          <p:cNvCxnSpPr/>
          <p:nvPr/>
        </p:nvCxnSpPr>
        <p:spPr>
          <a:xfrm flipH="1">
            <a:off x="713250" y="1111488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2" name="Google Shape;49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650" y="1531888"/>
            <a:ext cx="2551574" cy="329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5624" y="1502475"/>
            <a:ext cx="2533860" cy="335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1884" y="1502475"/>
            <a:ext cx="2729716" cy="3623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 txBox="1"/>
          <p:nvPr>
            <p:ph type="title"/>
          </p:nvPr>
        </p:nvSpPr>
        <p:spPr>
          <a:xfrm>
            <a:off x="967100" y="3328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Figure 2. The 15 most common outcomes for the top 15 industries that frequently result in symptoms</a:t>
            </a:r>
            <a:endParaRPr/>
          </a:p>
        </p:txBody>
      </p:sp>
      <p:cxnSp>
        <p:nvCxnSpPr>
          <p:cNvPr id="500" name="Google Shape;500;p58"/>
          <p:cNvCxnSpPr/>
          <p:nvPr/>
        </p:nvCxnSpPr>
        <p:spPr>
          <a:xfrm flipH="1">
            <a:off x="713250" y="1111488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1" name="Google Shape;5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650" y="1484875"/>
            <a:ext cx="2551575" cy="336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5625" y="1497088"/>
            <a:ext cx="2533860" cy="3343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1885" y="1484863"/>
            <a:ext cx="2729716" cy="3601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9"/>
          <p:cNvSpPr txBox="1"/>
          <p:nvPr>
            <p:ph type="title"/>
          </p:nvPr>
        </p:nvSpPr>
        <p:spPr>
          <a:xfrm>
            <a:off x="967100" y="3328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Figure 2. The 15 most common outcomes for the top 15 industries that frequently result in symptoms</a:t>
            </a:r>
            <a:endParaRPr/>
          </a:p>
        </p:txBody>
      </p:sp>
      <p:cxnSp>
        <p:nvCxnSpPr>
          <p:cNvPr id="509" name="Google Shape;509;p59"/>
          <p:cNvCxnSpPr/>
          <p:nvPr/>
        </p:nvCxnSpPr>
        <p:spPr>
          <a:xfrm flipH="1">
            <a:off x="713250" y="1111488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0" name="Google Shape;5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650" y="1424150"/>
            <a:ext cx="2551574" cy="3364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5624" y="1432913"/>
            <a:ext cx="2533860" cy="334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1884" y="1424138"/>
            <a:ext cx="2729716" cy="360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0"/>
          <p:cNvSpPr txBox="1"/>
          <p:nvPr>
            <p:ph type="title"/>
          </p:nvPr>
        </p:nvSpPr>
        <p:spPr>
          <a:xfrm>
            <a:off x="967100" y="3328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Figure 2. The 15 most common outcomes for the top 15 industries that frequently result in symptoms</a:t>
            </a:r>
            <a:endParaRPr/>
          </a:p>
        </p:txBody>
      </p:sp>
      <p:cxnSp>
        <p:nvCxnSpPr>
          <p:cNvPr id="518" name="Google Shape;518;p60"/>
          <p:cNvCxnSpPr/>
          <p:nvPr/>
        </p:nvCxnSpPr>
        <p:spPr>
          <a:xfrm flipH="1">
            <a:off x="713250" y="1111488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9" name="Google Shape;51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650" y="1371600"/>
            <a:ext cx="2551574" cy="339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5624" y="1413788"/>
            <a:ext cx="2533860" cy="331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1884" y="1300950"/>
            <a:ext cx="2729715" cy="364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1"/>
          <p:cNvSpPr txBox="1"/>
          <p:nvPr>
            <p:ph type="title"/>
          </p:nvPr>
        </p:nvSpPr>
        <p:spPr>
          <a:xfrm>
            <a:off x="967100" y="3328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Figure 2. The 15 most common outcomes for the top 15 industries that frequently result in symptoms</a:t>
            </a:r>
            <a:endParaRPr/>
          </a:p>
        </p:txBody>
      </p:sp>
      <p:cxnSp>
        <p:nvCxnSpPr>
          <p:cNvPr id="527" name="Google Shape;527;p61"/>
          <p:cNvCxnSpPr/>
          <p:nvPr/>
        </p:nvCxnSpPr>
        <p:spPr>
          <a:xfrm flipH="1">
            <a:off x="713250" y="1111488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8" name="Google Shape;5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650" y="1370138"/>
            <a:ext cx="2551574" cy="340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5624" y="1370150"/>
            <a:ext cx="2533860" cy="336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1884" y="1370150"/>
            <a:ext cx="2729716" cy="3630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2"/>
          <p:cNvSpPr txBox="1"/>
          <p:nvPr>
            <p:ph type="title"/>
          </p:nvPr>
        </p:nvSpPr>
        <p:spPr>
          <a:xfrm>
            <a:off x="967100" y="3328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Figure 3. Number of Reported Female and Male Allergic Reactions</a:t>
            </a:r>
            <a:endParaRPr/>
          </a:p>
        </p:txBody>
      </p:sp>
      <p:cxnSp>
        <p:nvCxnSpPr>
          <p:cNvPr id="536" name="Google Shape;536;p62"/>
          <p:cNvCxnSpPr/>
          <p:nvPr/>
        </p:nvCxnSpPr>
        <p:spPr>
          <a:xfrm flipH="1">
            <a:off x="713250" y="1111488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7" name="Google Shape;5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913" y="1556600"/>
            <a:ext cx="3686175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3"/>
          <p:cNvSpPr txBox="1"/>
          <p:nvPr>
            <p:ph type="title"/>
          </p:nvPr>
        </p:nvSpPr>
        <p:spPr>
          <a:xfrm>
            <a:off x="967100" y="5343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Figure 4. </a:t>
            </a: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Comparison of the fraction of serious to non-serious cases grouped by gender prior to data cleaning</a:t>
            </a:r>
            <a:endParaRPr sz="12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543" name="Google Shape;543;p63"/>
          <p:cNvCxnSpPr/>
          <p:nvPr/>
        </p:nvCxnSpPr>
        <p:spPr>
          <a:xfrm flipH="1">
            <a:off x="713250" y="1111488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4" name="Google Shape;5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350" y="1371600"/>
            <a:ext cx="354330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3850" cy="61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/>
          <p:nvPr/>
        </p:nvSpPr>
        <p:spPr>
          <a:xfrm>
            <a:off x="2536809" y="727700"/>
            <a:ext cx="4070400" cy="4070400"/>
          </a:xfrm>
          <a:prstGeom prst="rect">
            <a:avLst/>
          </a:prstGeom>
          <a:noFill/>
          <a:ln cap="flat" cmpd="sng" w="19050">
            <a:solidFill>
              <a:srgbClr val="0E2A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644909" y="2009150"/>
            <a:ext cx="38568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BACKGROUND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242" name="Google Shape;242;p37"/>
          <p:cNvSpPr txBox="1"/>
          <p:nvPr>
            <p:ph idx="1" type="subTitle"/>
          </p:nvPr>
        </p:nvSpPr>
        <p:spPr>
          <a:xfrm>
            <a:off x="2644909" y="3529447"/>
            <a:ext cx="3856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A glance at our dataset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243" name="Google Shape;243;p37"/>
          <p:cNvSpPr txBox="1"/>
          <p:nvPr>
            <p:ph idx="2" type="title"/>
          </p:nvPr>
        </p:nvSpPr>
        <p:spPr>
          <a:xfrm>
            <a:off x="3913909" y="1067200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0</a:t>
            </a:r>
            <a:r>
              <a:rPr lang="en">
                <a:solidFill>
                  <a:srgbClr val="0E2A47"/>
                </a:solidFill>
              </a:rPr>
              <a:t>1</a:t>
            </a:r>
            <a:endParaRPr>
              <a:solidFill>
                <a:srgbClr val="0E2A47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4"/>
          <p:cNvSpPr txBox="1"/>
          <p:nvPr>
            <p:ph type="title"/>
          </p:nvPr>
        </p:nvSpPr>
        <p:spPr>
          <a:xfrm>
            <a:off x="967100" y="5343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Figure 5. </a:t>
            </a: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Feature importance bar plot from logistic regression model</a:t>
            </a:r>
            <a:endParaRPr sz="12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550" name="Google Shape;550;p64"/>
          <p:cNvCxnSpPr/>
          <p:nvPr/>
        </p:nvCxnSpPr>
        <p:spPr>
          <a:xfrm flipH="1">
            <a:off x="713250" y="1111488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1" name="Google Shape;55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828100" y="1012800"/>
            <a:ext cx="2490463" cy="38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5"/>
          <p:cNvSpPr txBox="1"/>
          <p:nvPr>
            <p:ph type="title"/>
          </p:nvPr>
        </p:nvSpPr>
        <p:spPr>
          <a:xfrm>
            <a:off x="967100" y="5343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Figure 6. </a:t>
            </a: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Feature importance bar plot from random forest model</a:t>
            </a:r>
            <a:endParaRPr sz="12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557" name="Google Shape;557;p65"/>
          <p:cNvCxnSpPr/>
          <p:nvPr/>
        </p:nvCxnSpPr>
        <p:spPr>
          <a:xfrm flipH="1">
            <a:off x="713250" y="1111488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8" name="Google Shape;55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662100" y="1016575"/>
            <a:ext cx="2802914" cy="382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6"/>
          <p:cNvSpPr txBox="1"/>
          <p:nvPr>
            <p:ph type="title"/>
          </p:nvPr>
        </p:nvSpPr>
        <p:spPr>
          <a:xfrm>
            <a:off x="967100" y="5343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Figure 7-10. </a:t>
            </a: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Confusion matrices for all models; contains the breakdown of true positives, true negatives, false positives, and false negatives</a:t>
            </a:r>
            <a:endParaRPr sz="12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564" name="Google Shape;564;p66"/>
          <p:cNvCxnSpPr/>
          <p:nvPr/>
        </p:nvCxnSpPr>
        <p:spPr>
          <a:xfrm flipH="1">
            <a:off x="713250" y="1111488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5" name="Google Shape;5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600" y="936024"/>
            <a:ext cx="2504618" cy="18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775" y="968813"/>
            <a:ext cx="2458775" cy="18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6875" y="3146100"/>
            <a:ext cx="2346950" cy="17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6750" y="3037449"/>
            <a:ext cx="2643494" cy="200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7"/>
          <p:cNvSpPr txBox="1"/>
          <p:nvPr>
            <p:ph type="title"/>
          </p:nvPr>
        </p:nvSpPr>
        <p:spPr>
          <a:xfrm>
            <a:off x="967100" y="4665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Figure 11-15. </a:t>
            </a: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Calculated precision, recall, f1-score, and support for Random Forest, Logistic Regression, Naive Bayes, kNN</a:t>
            </a:r>
            <a:endParaRPr sz="12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574" name="Google Shape;574;p67"/>
          <p:cNvCxnSpPr/>
          <p:nvPr/>
        </p:nvCxnSpPr>
        <p:spPr>
          <a:xfrm flipH="1">
            <a:off x="713250" y="1111488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5" name="Google Shape;57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900" y="1411325"/>
            <a:ext cx="3558800" cy="1222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175" y="1399565"/>
            <a:ext cx="3558800" cy="1245938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7"/>
          <p:cNvSpPr txBox="1"/>
          <p:nvPr/>
        </p:nvSpPr>
        <p:spPr>
          <a:xfrm>
            <a:off x="1824925" y="1071725"/>
            <a:ext cx="215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Random Forest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8" name="Google Shape;578;p67"/>
          <p:cNvSpPr txBox="1"/>
          <p:nvPr/>
        </p:nvSpPr>
        <p:spPr>
          <a:xfrm>
            <a:off x="5760375" y="1111500"/>
            <a:ext cx="215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Logistic Regression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79" name="Google Shape;57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6800" y="3331601"/>
            <a:ext cx="3645000" cy="13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7"/>
          <p:cNvSpPr txBox="1"/>
          <p:nvPr/>
        </p:nvSpPr>
        <p:spPr>
          <a:xfrm>
            <a:off x="1824925" y="2956075"/>
            <a:ext cx="215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Naive Bayes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81" name="Google Shape;581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4175" y="3331600"/>
            <a:ext cx="3558800" cy="13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7"/>
          <p:cNvSpPr txBox="1"/>
          <p:nvPr/>
        </p:nvSpPr>
        <p:spPr>
          <a:xfrm>
            <a:off x="5760375" y="2956075"/>
            <a:ext cx="215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kNN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8"/>
          <p:cNvSpPr txBox="1"/>
          <p:nvPr>
            <p:ph type="title"/>
          </p:nvPr>
        </p:nvSpPr>
        <p:spPr>
          <a:xfrm>
            <a:off x="929475" y="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Table 1</a:t>
            </a: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Top 3 symptoms in each of the top 15 industries with frequently occurring symptoms</a:t>
            </a:r>
            <a:endParaRPr/>
          </a:p>
        </p:txBody>
      </p:sp>
      <p:cxnSp>
        <p:nvCxnSpPr>
          <p:cNvPr id="588" name="Google Shape;588;p68"/>
          <p:cNvCxnSpPr/>
          <p:nvPr/>
        </p:nvCxnSpPr>
        <p:spPr>
          <a:xfrm flipH="1">
            <a:off x="713250" y="1111488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589" name="Google Shape;589;p68"/>
          <p:cNvGraphicFramePr/>
          <p:nvPr/>
        </p:nvGraphicFramePr>
        <p:xfrm>
          <a:off x="1403550" y="47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{7AB7A124-DD1A-4E22-8DBE-184D186B9B94}</a:tableStyleId>
              </a:tblPr>
              <a:tblGrid>
                <a:gridCol w="3461725"/>
                <a:gridCol w="3307625"/>
              </a:tblGrid>
              <a:tr h="21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Industry</a:t>
                      </a:r>
                      <a:endParaRPr b="1"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Top 3 Symptoms</a:t>
                      </a:r>
                      <a:endParaRPr b="1"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</a:tr>
              <a:tr h="30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Vit/Min/Prot/Unconv Diet (Human/Animal)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Choking, Dyspnoea, Nausea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</a:tr>
              <a:tr h="30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Cosmetics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Ovarian Cancer, Alopecia, </a:t>
                      </a: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Pruritus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</a:tr>
              <a:tr h="30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Nuts/Edible Seed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Diarrhoea, Abdominal Pain, Vomiting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</a:tr>
              <a:tr h="21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Vegetables/Vegetable Products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Diarrhoea, Vomiting, Nausea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</a:tr>
              <a:tr h="21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Soft Drink/Water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Diarrhoea, Nausea, Vomiting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</a:tr>
              <a:tr h="21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Bakery Prod/Dough/Mix/Icing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Diarrhoea, Vomiting, Nausea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</a:tr>
              <a:tr h="30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Fishery/Seafood Prod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Diarrhoea, Abdominal Pain, Nausea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</a:tr>
              <a:tr h="21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Fruit/Fruit Prod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Diarrhoea, Vomiting, Nausea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</a:tr>
              <a:tr h="30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Milk/Butter/Dried Milk Prod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Diarrhoea, Vomiting, Abdominal Pain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</a:tr>
              <a:tr h="30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Dietary Conv Food/Meal Replacements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Diarrhoea, Vomiting, Nausea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</a:tr>
              <a:tr h="21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Baby Food Prod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Vomiting, Diarrhoea, Irritability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</a:tr>
              <a:tr h="30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Cereal Prep/Breakfast Food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Diarrhoea, Vomiting, Abdominal Pain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</a:tr>
              <a:tr h="30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Mult Food Dinner/Grav/Sauce/Special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Diarrhoea, Vomiting, Nausea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</a:tr>
              <a:tr h="21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Snack Food Item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Diarrhoea, Vomiting, Nausea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</a:tr>
              <a:tr h="21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Coffee/Tea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Nausea, Vomiting, Diarrhoea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9"/>
          <p:cNvSpPr txBox="1"/>
          <p:nvPr>
            <p:ph type="title"/>
          </p:nvPr>
        </p:nvSpPr>
        <p:spPr>
          <a:xfrm>
            <a:off x="600375" y="338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Table 2: Classification of outcomes as serious or non-serious</a:t>
            </a:r>
            <a:endParaRPr sz="16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595" name="Google Shape;595;p69"/>
          <p:cNvCxnSpPr/>
          <p:nvPr/>
        </p:nvCxnSpPr>
        <p:spPr>
          <a:xfrm flipH="1">
            <a:off x="713250" y="1111488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596" name="Google Shape;596;p69"/>
          <p:cNvGraphicFramePr/>
          <p:nvPr/>
        </p:nvGraphicFramePr>
        <p:xfrm>
          <a:off x="1948400" y="114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{7AB7A124-DD1A-4E22-8DBE-184D186B9B94}</a:tableStyleId>
              </a:tblPr>
              <a:tblGrid>
                <a:gridCol w="2743200"/>
                <a:gridCol w="27432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Non-Serious Outcomes</a:t>
                      </a:r>
                      <a:endParaRPr b="1" sz="12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100" marB="63100" marR="63100" marL="631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Serious Outcomes</a:t>
                      </a:r>
                      <a:endParaRPr b="1" sz="12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100" marB="63100" marR="63100" marL="631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VISITED AN ER</a:t>
                      </a:r>
                      <a:endParaRPr sz="12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100" marB="63100" marR="63100" marL="631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REQ. INTERVENTION TO PRVNT PERM. IMPRMNT</a:t>
                      </a:r>
                      <a:endParaRPr sz="12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100" marB="63100" marR="63100" marL="631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VISITED A HEALTH CARE PROVIDER</a:t>
                      </a:r>
                      <a:endParaRPr sz="12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100" marB="63100" marR="63100" marL="631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HOSPITALIZATION</a:t>
                      </a:r>
                      <a:endParaRPr sz="12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100" marB="63100" marR="63100" marL="631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NON-SERIOUS INJURIES/ILLNESS</a:t>
                      </a:r>
                      <a:endParaRPr sz="12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100" marB="63100" marR="63100" marL="631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DEATH</a:t>
                      </a:r>
                      <a:endParaRPr sz="12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100" marB="63100" marR="63100" marL="631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NONE</a:t>
                      </a:r>
                      <a:endParaRPr sz="12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100" marB="63100" marR="63100" marL="631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LIFE THREATENING</a:t>
                      </a:r>
                      <a:endParaRPr sz="12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100" marB="63100" marR="63100" marL="631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100" marB="63100" marR="63100" marL="631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DISABILITY</a:t>
                      </a:r>
                      <a:endParaRPr sz="12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100" marB="63100" marR="63100" marL="631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100" marB="63100" marR="63100" marL="631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SERIOUS INJURIES/ ILLNESS</a:t>
                      </a:r>
                      <a:endParaRPr sz="12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100" marB="63100" marR="63100" marL="631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100" marB="63100" marR="63100" marL="631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CONGENITAL ANOMALY</a:t>
                      </a:r>
                      <a:endParaRPr sz="12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100" marB="63100" marR="63100" marL="631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100" marB="63100" marR="63100" marL="631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OTHER SERIOUS (IMPORTANT MEDICAL EVENTS)</a:t>
                      </a:r>
                      <a:endParaRPr sz="12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100" marB="63100" marR="63100" marL="63100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0"/>
          <p:cNvSpPr txBox="1"/>
          <p:nvPr>
            <p:ph type="title"/>
          </p:nvPr>
        </p:nvSpPr>
        <p:spPr>
          <a:xfrm>
            <a:off x="929475" y="1873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Table 3: Top 3 outcomes in each of the top 15 industries with frequently occurring symptoms; red coloring indicates serious events as defined by Table 2</a:t>
            </a:r>
            <a:endParaRPr/>
          </a:p>
        </p:txBody>
      </p:sp>
      <p:cxnSp>
        <p:nvCxnSpPr>
          <p:cNvPr id="602" name="Google Shape;602;p70"/>
          <p:cNvCxnSpPr/>
          <p:nvPr/>
        </p:nvCxnSpPr>
        <p:spPr>
          <a:xfrm flipH="1">
            <a:off x="713250" y="1111488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603" name="Google Shape;603;p70"/>
          <p:cNvGraphicFramePr/>
          <p:nvPr/>
        </p:nvGraphicFramePr>
        <p:xfrm>
          <a:off x="929475" y="71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{7AB7A124-DD1A-4E22-8DBE-184D186B9B94}</a:tableStyleId>
              </a:tblPr>
              <a:tblGrid>
                <a:gridCol w="4475450"/>
                <a:gridCol w="36167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Industry</a:t>
                      </a:r>
                      <a:endParaRPr b="1"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Top 3 Outcomes</a:t>
                      </a:r>
                      <a:endParaRPr b="1"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Vit/Min/Prot/Unconv Diet (Human/Animal)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Other Serious (Medical Events), Hospitalization, Visited a Provider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Cosmetics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Other Serious (Medical Events), Visited a Provider, Non-Serious Injuries/Illness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Nuts/Edible Seed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Non-Serious Injuries/Illness, Visited a Provider, Visited an ER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Vegetables/Vegetable Products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Non-Serious Injuries/Illness, Visited a Provider, Visited an ER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Soft Drink/Water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Non-Serious Injuries/Illness, Visited a Provider, Visited an ER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Bakery Prod/Dough/Mix/Icing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Non-Serious Injuries/Illness, Visited an ER, Visited a Provider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Fishery/Seafood Prod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Non-Serious Injuries/Illness, Visited an ER, Visited a Provider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Fruit/Fruit Prod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Non-Serious Injuries/Illness, Visited a Provider, Visited an ER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Milk/Butter/Dried Milk Prod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Non-Serious Injuries/Illness, Visited a Provider, Visited an ER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Dietary Conv Food/Meal Replacements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Hospitalization, Other Serious (Medical Events), Non-Serious Injuries/Illness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Baby Food Prod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Non-Serious Injuries/Illness, Visited a Provider, Hospitalization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Cereal Prep/Breakfast Food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Non-Serious Injuries/Illness, Other Serious (Medical Events), Visited a Provider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Mult Food Dinner/Grav/Sauce/Special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Non-Serious Injuries/Illness, Visited a Provider, Visited an ER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Snack Food Item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Non-Serious Injuries/Illness, Visited a Provider, Visited an ER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Coffee/Tea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Non-Serious Injuries/Illness, Visited a Provider, Hospitalization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1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Picture/Infographic </a:t>
            </a:r>
            <a:r>
              <a:rPr lang="en">
                <a:solidFill>
                  <a:srgbClr val="0E2A47"/>
                </a:solidFill>
              </a:rPr>
              <a:t>Credits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09" name="Google Shape;609;p71"/>
          <p:cNvSpPr txBox="1"/>
          <p:nvPr>
            <p:ph idx="1" type="body"/>
          </p:nvPr>
        </p:nvSpPr>
        <p:spPr>
          <a:xfrm>
            <a:off x="713225" y="1219150"/>
            <a:ext cx="76992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https://www.dreamstime.com/allergy-food-concept-allergies-to-fish-eggs-citrus-fruits-ch-chocolate-mushrooms-nuts-health-medicine-white-background-top-image128775747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https://stock.adobe.com/search?k=%22food+background%22&amp;asset_id=443370711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https://www.nm.org/healthbeat/healthy-tips/are-you-allergic-to-your-makeup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https://www.atlantaallergy.com/articles/view/319-the-food-allergy-epidemic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https://www.midwestallergyrelief.com/natural-remedies-for-grass-and-ragweed-allergies/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https://unsplash.com/s/photos/tea-cafe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https://unsplash.com/s/photos/solution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0" name="Google Shape;610;p71"/>
          <p:cNvCxnSpPr/>
          <p:nvPr/>
        </p:nvCxnSpPr>
        <p:spPr>
          <a:xfrm flipH="1" rot="10800000">
            <a:off x="-56225" y="4857700"/>
            <a:ext cx="9257100" cy="141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71"/>
          <p:cNvCxnSpPr/>
          <p:nvPr/>
        </p:nvCxnSpPr>
        <p:spPr>
          <a:xfrm flipH="1" rot="10800000">
            <a:off x="713225" y="286950"/>
            <a:ext cx="9257100" cy="141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72"/>
          <p:cNvSpPr/>
          <p:nvPr/>
        </p:nvSpPr>
        <p:spPr>
          <a:xfrm>
            <a:off x="-25825" y="-19350"/>
            <a:ext cx="9170100" cy="5163000"/>
          </a:xfrm>
          <a:prstGeom prst="rect">
            <a:avLst/>
          </a:prstGeom>
          <a:solidFill>
            <a:srgbClr val="212121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8" name="Google Shape;618;p72"/>
          <p:cNvGrpSpPr/>
          <p:nvPr/>
        </p:nvGrpSpPr>
        <p:grpSpPr>
          <a:xfrm>
            <a:off x="5518771" y="2851275"/>
            <a:ext cx="387600" cy="387600"/>
            <a:chOff x="3892013" y="3947325"/>
            <a:chExt cx="387600" cy="387600"/>
          </a:xfrm>
        </p:grpSpPr>
        <p:sp>
          <p:nvSpPr>
            <p:cNvPr id="619" name="Google Shape;619;p72"/>
            <p:cNvSpPr/>
            <p:nvPr/>
          </p:nvSpPr>
          <p:spPr>
            <a:xfrm>
              <a:off x="3892013" y="3947325"/>
              <a:ext cx="387600" cy="387600"/>
            </a:xfrm>
            <a:prstGeom prst="roundRect">
              <a:avLst>
                <a:gd fmla="val 0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0" name="Google Shape;620;p72"/>
            <p:cNvGrpSpPr/>
            <p:nvPr/>
          </p:nvGrpSpPr>
          <p:grpSpPr>
            <a:xfrm>
              <a:off x="3984658" y="4039957"/>
              <a:ext cx="202339" cy="202323"/>
              <a:chOff x="935197" y="1793977"/>
              <a:chExt cx="256451" cy="256430"/>
            </a:xfrm>
          </p:grpSpPr>
          <p:sp>
            <p:nvSpPr>
              <p:cNvPr id="621" name="Google Shape;621;p72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rect b="b" l="l" r="r" t="t"/>
                <a:pathLst>
                  <a:path extrusionOk="0" h="12287" w="12288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72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rect b="b" l="l" r="r" t="t"/>
                <a:pathLst>
                  <a:path extrusionOk="0" h="5585" w="5588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3" name="Google Shape;623;p72"/>
          <p:cNvGrpSpPr/>
          <p:nvPr/>
        </p:nvGrpSpPr>
        <p:grpSpPr>
          <a:xfrm>
            <a:off x="6832938" y="2851275"/>
            <a:ext cx="387600" cy="387600"/>
            <a:chOff x="3892013" y="3375150"/>
            <a:chExt cx="387600" cy="387600"/>
          </a:xfrm>
        </p:grpSpPr>
        <p:sp>
          <p:nvSpPr>
            <p:cNvPr id="624" name="Google Shape;624;p72"/>
            <p:cNvSpPr/>
            <p:nvPr/>
          </p:nvSpPr>
          <p:spPr>
            <a:xfrm>
              <a:off x="3892013" y="3375150"/>
              <a:ext cx="387600" cy="387600"/>
            </a:xfrm>
            <a:prstGeom prst="roundRect">
              <a:avLst>
                <a:gd fmla="val 0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72"/>
            <p:cNvSpPr/>
            <p:nvPr/>
          </p:nvSpPr>
          <p:spPr>
            <a:xfrm>
              <a:off x="3986269" y="3455460"/>
              <a:ext cx="199011" cy="226983"/>
            </a:xfrm>
            <a:custGeom>
              <a:rect b="b" l="l" r="r" t="t"/>
              <a:pathLst>
                <a:path extrusionOk="0" h="148841" w="130928">
                  <a:moveTo>
                    <a:pt x="70184" y="0"/>
                  </a:moveTo>
                  <a:cubicBezTo>
                    <a:pt x="67749" y="0"/>
                    <a:pt x="65781" y="1968"/>
                    <a:pt x="65781" y="4370"/>
                  </a:cubicBezTo>
                  <a:lnTo>
                    <a:pt x="65781" y="100105"/>
                  </a:lnTo>
                  <a:cubicBezTo>
                    <a:pt x="65781" y="106844"/>
                    <a:pt x="61744" y="112915"/>
                    <a:pt x="55507" y="115483"/>
                  </a:cubicBezTo>
                  <a:cubicBezTo>
                    <a:pt x="53445" y="116348"/>
                    <a:pt x="51279" y="116767"/>
                    <a:pt x="49132" y="116767"/>
                  </a:cubicBezTo>
                  <a:cubicBezTo>
                    <a:pt x="44819" y="116767"/>
                    <a:pt x="40578" y="115076"/>
                    <a:pt x="37394" y="111914"/>
                  </a:cubicBezTo>
                  <a:cubicBezTo>
                    <a:pt x="32624" y="107177"/>
                    <a:pt x="31156" y="100039"/>
                    <a:pt x="33691" y="93801"/>
                  </a:cubicBezTo>
                  <a:cubicBezTo>
                    <a:pt x="36260" y="87563"/>
                    <a:pt x="42297" y="83493"/>
                    <a:pt x="49035" y="83460"/>
                  </a:cubicBezTo>
                  <a:cubicBezTo>
                    <a:pt x="51437" y="83460"/>
                    <a:pt x="53405" y="81492"/>
                    <a:pt x="53405" y="79090"/>
                  </a:cubicBezTo>
                  <a:lnTo>
                    <a:pt x="53405" y="55740"/>
                  </a:lnTo>
                  <a:cubicBezTo>
                    <a:pt x="53405" y="53305"/>
                    <a:pt x="51437" y="51370"/>
                    <a:pt x="49035" y="51370"/>
                  </a:cubicBezTo>
                  <a:cubicBezTo>
                    <a:pt x="21983" y="51370"/>
                    <a:pt x="0" y="73253"/>
                    <a:pt x="0" y="100105"/>
                  </a:cubicBezTo>
                  <a:cubicBezTo>
                    <a:pt x="0" y="126991"/>
                    <a:pt x="21949" y="148840"/>
                    <a:pt x="49002" y="148840"/>
                  </a:cubicBezTo>
                  <a:cubicBezTo>
                    <a:pt x="76021" y="148840"/>
                    <a:pt x="98037" y="126991"/>
                    <a:pt x="98037" y="100105"/>
                  </a:cubicBezTo>
                  <a:lnTo>
                    <a:pt x="98037" y="57742"/>
                  </a:lnTo>
                  <a:cubicBezTo>
                    <a:pt x="106751" y="62347"/>
                    <a:pt x="116484" y="64780"/>
                    <a:pt x="126356" y="64780"/>
                  </a:cubicBezTo>
                  <a:cubicBezTo>
                    <a:pt x="126423" y="64780"/>
                    <a:pt x="126490" y="64780"/>
                    <a:pt x="126557" y="64780"/>
                  </a:cubicBezTo>
                  <a:cubicBezTo>
                    <a:pt x="128959" y="64780"/>
                    <a:pt x="130927" y="62812"/>
                    <a:pt x="130927" y="60410"/>
                  </a:cubicBezTo>
                  <a:lnTo>
                    <a:pt x="130927" y="37094"/>
                  </a:lnTo>
                  <a:cubicBezTo>
                    <a:pt x="130927" y="34658"/>
                    <a:pt x="128959" y="32724"/>
                    <a:pt x="126557" y="32724"/>
                  </a:cubicBezTo>
                  <a:cubicBezTo>
                    <a:pt x="110813" y="32724"/>
                    <a:pt x="98037" y="19981"/>
                    <a:pt x="98037" y="4370"/>
                  </a:cubicBezTo>
                  <a:cubicBezTo>
                    <a:pt x="98037" y="1968"/>
                    <a:pt x="96069" y="0"/>
                    <a:pt x="9366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72"/>
          <p:cNvGrpSpPr/>
          <p:nvPr/>
        </p:nvGrpSpPr>
        <p:grpSpPr>
          <a:xfrm>
            <a:off x="6175854" y="2851275"/>
            <a:ext cx="387600" cy="387600"/>
            <a:chOff x="3892013" y="3302875"/>
            <a:chExt cx="387600" cy="387600"/>
          </a:xfrm>
        </p:grpSpPr>
        <p:sp>
          <p:nvSpPr>
            <p:cNvPr id="627" name="Google Shape;627;p72"/>
            <p:cNvSpPr/>
            <p:nvPr/>
          </p:nvSpPr>
          <p:spPr>
            <a:xfrm>
              <a:off x="3892013" y="3302875"/>
              <a:ext cx="387600" cy="387600"/>
            </a:xfrm>
            <a:prstGeom prst="roundRect">
              <a:avLst>
                <a:gd fmla="val 0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8" name="Google Shape;628;p72"/>
            <p:cNvGrpSpPr/>
            <p:nvPr/>
          </p:nvGrpSpPr>
          <p:grpSpPr>
            <a:xfrm>
              <a:off x="3976614" y="3403114"/>
              <a:ext cx="218397" cy="187123"/>
              <a:chOff x="5067052" y="3370980"/>
              <a:chExt cx="218397" cy="187123"/>
            </a:xfrm>
          </p:grpSpPr>
          <p:sp>
            <p:nvSpPr>
              <p:cNvPr id="629" name="Google Shape;629;p72"/>
              <p:cNvSpPr/>
              <p:nvPr/>
            </p:nvSpPr>
            <p:spPr>
              <a:xfrm>
                <a:off x="5082965" y="3440764"/>
                <a:ext cx="39375" cy="116945"/>
              </a:xfrm>
              <a:custGeom>
                <a:rect b="b" l="l" r="r" t="t"/>
                <a:pathLst>
                  <a:path extrusionOk="0" h="4461" w="1502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72"/>
              <p:cNvSpPr/>
              <p:nvPr/>
            </p:nvSpPr>
            <p:spPr>
              <a:xfrm>
                <a:off x="5067052" y="3370980"/>
                <a:ext cx="55287" cy="47475"/>
              </a:xfrm>
              <a:custGeom>
                <a:rect b="b" l="l" r="r" t="t"/>
                <a:pathLst>
                  <a:path extrusionOk="0" h="1811" w="2109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72"/>
              <p:cNvSpPr/>
              <p:nvPr/>
            </p:nvSpPr>
            <p:spPr>
              <a:xfrm>
                <a:off x="5160535" y="3440738"/>
                <a:ext cx="124914" cy="117365"/>
              </a:xfrm>
              <a:custGeom>
                <a:rect b="b" l="l" r="r" t="t"/>
                <a:pathLst>
                  <a:path extrusionOk="0" h="4477" w="4765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2" name="Google Shape;632;p72"/>
          <p:cNvGrpSpPr/>
          <p:nvPr/>
        </p:nvGrpSpPr>
        <p:grpSpPr>
          <a:xfrm>
            <a:off x="4861688" y="2851275"/>
            <a:ext cx="387600" cy="387600"/>
            <a:chOff x="3932900" y="3523350"/>
            <a:chExt cx="387600" cy="387600"/>
          </a:xfrm>
        </p:grpSpPr>
        <p:sp>
          <p:nvSpPr>
            <p:cNvPr id="633" name="Google Shape;633;p72"/>
            <p:cNvSpPr/>
            <p:nvPr/>
          </p:nvSpPr>
          <p:spPr>
            <a:xfrm>
              <a:off x="3932900" y="3523350"/>
              <a:ext cx="387600" cy="387600"/>
            </a:xfrm>
            <a:prstGeom prst="roundRect">
              <a:avLst>
                <a:gd fmla="val 0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72"/>
            <p:cNvSpPr/>
            <p:nvPr/>
          </p:nvSpPr>
          <p:spPr>
            <a:xfrm>
              <a:off x="4029607" y="3577318"/>
              <a:ext cx="194175" cy="279662"/>
            </a:xfrm>
            <a:custGeom>
              <a:rect b="b" l="l" r="r" t="t"/>
              <a:pathLst>
                <a:path extrusionOk="0" h="10668" w="7407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" name="Google Shape;635;p72"/>
          <p:cNvSpPr txBox="1"/>
          <p:nvPr>
            <p:ph idx="1" type="subTitle"/>
          </p:nvPr>
        </p:nvSpPr>
        <p:spPr>
          <a:xfrm>
            <a:off x="4394475" y="1507258"/>
            <a:ext cx="3294600" cy="11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addyouremail@freepik.com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+91 620 421 838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yourcompany</a:t>
            </a:r>
            <a:r>
              <a:rPr lang="en">
                <a:solidFill>
                  <a:schemeClr val="lt1"/>
                </a:solidFill>
              </a:rPr>
              <a:t>.com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6" name="Google Shape;636;p72"/>
          <p:cNvSpPr txBox="1"/>
          <p:nvPr>
            <p:ph type="ctrTitle"/>
          </p:nvPr>
        </p:nvSpPr>
        <p:spPr>
          <a:xfrm>
            <a:off x="3659175" y="649504"/>
            <a:ext cx="47652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7" name="Google Shape;637;p72"/>
          <p:cNvSpPr txBox="1"/>
          <p:nvPr>
            <p:ph idx="2" type="subTitle"/>
          </p:nvPr>
        </p:nvSpPr>
        <p:spPr>
          <a:xfrm>
            <a:off x="4186875" y="3705230"/>
            <a:ext cx="37098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Please keep this slide for attribution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8" name="Google Shape;638;p72"/>
          <p:cNvSpPr txBox="1"/>
          <p:nvPr/>
        </p:nvSpPr>
        <p:spPr>
          <a:xfrm>
            <a:off x="4116225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639" name="Google Shape;639;p72"/>
          <p:cNvCxnSpPr/>
          <p:nvPr/>
        </p:nvCxnSpPr>
        <p:spPr>
          <a:xfrm>
            <a:off x="3899175" y="3595350"/>
            <a:ext cx="428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/>
          <p:nvPr/>
        </p:nvSpPr>
        <p:spPr>
          <a:xfrm>
            <a:off x="5649800" y="1998775"/>
            <a:ext cx="3923700" cy="3233400"/>
          </a:xfrm>
          <a:prstGeom prst="rect">
            <a:avLst/>
          </a:prstGeom>
          <a:solidFill>
            <a:srgbClr val="435D74"/>
          </a:solidFill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8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OUR DATASET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250" name="Google Shape;250;p38"/>
          <p:cNvSpPr txBox="1"/>
          <p:nvPr>
            <p:ph idx="2" type="title"/>
          </p:nvPr>
        </p:nvSpPr>
        <p:spPr>
          <a:xfrm>
            <a:off x="1635679" y="1330079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E2A47"/>
                </a:solidFill>
              </a:rPr>
              <a:t>COLLECTED:</a:t>
            </a:r>
            <a:endParaRPr u="sng">
              <a:solidFill>
                <a:srgbClr val="0E2A47"/>
              </a:solidFill>
            </a:endParaRPr>
          </a:p>
        </p:txBody>
      </p:sp>
      <p:sp>
        <p:nvSpPr>
          <p:cNvPr id="251" name="Google Shape;251;p38"/>
          <p:cNvSpPr txBox="1"/>
          <p:nvPr>
            <p:ph idx="1" type="subTitle"/>
          </p:nvPr>
        </p:nvSpPr>
        <p:spPr>
          <a:xfrm>
            <a:off x="1635679" y="1723080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Adverse allergic events from 2004-2017 by the FDA CFSAN 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252" name="Google Shape;252;p38"/>
          <p:cNvSpPr txBox="1"/>
          <p:nvPr>
            <p:ph idx="3" type="title"/>
          </p:nvPr>
        </p:nvSpPr>
        <p:spPr>
          <a:xfrm>
            <a:off x="1635679" y="3734547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E2A47"/>
                </a:solidFill>
              </a:rPr>
              <a:t>OUR APPROACH:</a:t>
            </a:r>
            <a:endParaRPr u="sng">
              <a:solidFill>
                <a:srgbClr val="0E2A47"/>
              </a:solidFill>
            </a:endParaRPr>
          </a:p>
        </p:txBody>
      </p:sp>
      <p:sp>
        <p:nvSpPr>
          <p:cNvPr id="253" name="Google Shape;253;p38"/>
          <p:cNvSpPr txBox="1"/>
          <p:nvPr>
            <p:ph idx="4" type="subTitle"/>
          </p:nvPr>
        </p:nvSpPr>
        <p:spPr>
          <a:xfrm>
            <a:off x="1635679" y="4246897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Identify the most significant predictors of severe reactions using Naive Bayes, Logistic Regression, kNN, and Random Forest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254" name="Google Shape;254;p38"/>
          <p:cNvSpPr txBox="1"/>
          <p:nvPr>
            <p:ph idx="5" type="title"/>
          </p:nvPr>
        </p:nvSpPr>
        <p:spPr>
          <a:xfrm>
            <a:off x="1635679" y="2523876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E2A47"/>
                </a:solidFill>
              </a:rPr>
              <a:t>INCLUDES:</a:t>
            </a:r>
            <a:endParaRPr u="sng">
              <a:solidFill>
                <a:srgbClr val="0E2A47"/>
              </a:solidFill>
            </a:endParaRPr>
          </a:p>
        </p:txBody>
      </p:sp>
      <p:sp>
        <p:nvSpPr>
          <p:cNvPr id="255" name="Google Shape;255;p38"/>
          <p:cNvSpPr txBox="1"/>
          <p:nvPr>
            <p:ph idx="6" type="subTitle"/>
          </p:nvPr>
        </p:nvSpPr>
        <p:spPr>
          <a:xfrm>
            <a:off x="1635679" y="2962476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90,000+ reported adverse allergic events from industries such as: food, cosmetics, and vitamins </a:t>
            </a:r>
            <a:endParaRPr>
              <a:solidFill>
                <a:srgbClr val="0E2A47"/>
              </a:solidFill>
            </a:endParaRPr>
          </a:p>
        </p:txBody>
      </p:sp>
      <p:cxnSp>
        <p:nvCxnSpPr>
          <p:cNvPr id="256" name="Google Shape;256;p38"/>
          <p:cNvCxnSpPr/>
          <p:nvPr/>
        </p:nvCxnSpPr>
        <p:spPr>
          <a:xfrm flipH="1">
            <a:off x="713225" y="1330063"/>
            <a:ext cx="11400" cy="39021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713" y="1660073"/>
            <a:ext cx="4046301" cy="27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1311650" y="899400"/>
            <a:ext cx="6623700" cy="3316500"/>
          </a:xfrm>
          <a:prstGeom prst="rect">
            <a:avLst/>
          </a:prstGeom>
          <a:ln cap="flat" cmpd="sng" w="9525">
            <a:solidFill>
              <a:srgbClr val="0E2A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E2A47"/>
                </a:solidFill>
              </a:rPr>
              <a:t>Question:</a:t>
            </a:r>
            <a:r>
              <a:rPr lang="en" sz="4000">
                <a:solidFill>
                  <a:srgbClr val="0E2A47"/>
                </a:solidFill>
              </a:rPr>
              <a:t> </a:t>
            </a:r>
            <a:r>
              <a:rPr lang="en" sz="3800">
                <a:solidFill>
                  <a:srgbClr val="0E2A47"/>
                </a:solidFill>
              </a:rPr>
              <a:t>Can we predict the seriousness of an individual</a:t>
            </a:r>
            <a:r>
              <a:rPr lang="en" sz="3800">
                <a:solidFill>
                  <a:srgbClr val="0E2A47"/>
                </a:solidFill>
              </a:rPr>
              <a:t>'s outcome and its significant predictors?</a:t>
            </a:r>
            <a:r>
              <a:rPr lang="en" sz="3800">
                <a:solidFill>
                  <a:srgbClr val="0E2A47"/>
                </a:solidFill>
              </a:rPr>
              <a:t> </a:t>
            </a:r>
            <a:r>
              <a:rPr lang="en" sz="4000">
                <a:solidFill>
                  <a:srgbClr val="0E2A47"/>
                </a:solidFill>
              </a:rPr>
              <a:t> </a:t>
            </a:r>
            <a:endParaRPr sz="3700">
              <a:solidFill>
                <a:srgbClr val="0E2A4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3175" y="-40675"/>
            <a:ext cx="9600051" cy="52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0"/>
          <p:cNvSpPr/>
          <p:nvPr/>
        </p:nvSpPr>
        <p:spPr>
          <a:xfrm>
            <a:off x="4699923" y="529200"/>
            <a:ext cx="4070400" cy="4070400"/>
          </a:xfrm>
          <a:prstGeom prst="rect">
            <a:avLst/>
          </a:prstGeom>
          <a:noFill/>
          <a:ln cap="flat" cmpd="sng" w="19050">
            <a:solidFill>
              <a:srgbClr val="0E2A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0"/>
          <p:cNvSpPr txBox="1"/>
          <p:nvPr>
            <p:ph type="title"/>
          </p:nvPr>
        </p:nvSpPr>
        <p:spPr>
          <a:xfrm>
            <a:off x="4764875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rgbClr val="0E2A47"/>
                </a:solidFill>
              </a:rPr>
              <a:t>IMPORTANCE</a:t>
            </a:r>
            <a:r>
              <a:rPr lang="en"/>
              <a:t>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0" name="Google Shape;270;p40"/>
          <p:cNvSpPr txBox="1"/>
          <p:nvPr>
            <p:ph idx="1" type="subTitle"/>
          </p:nvPr>
        </p:nvSpPr>
        <p:spPr>
          <a:xfrm>
            <a:off x="4764876" y="3512622"/>
            <a:ext cx="39405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reasons why our project is significant</a:t>
            </a:r>
            <a:endParaRPr/>
          </a:p>
        </p:txBody>
      </p:sp>
      <p:sp>
        <p:nvSpPr>
          <p:cNvPr id="271" name="Google Shape;271;p40"/>
          <p:cNvSpPr txBox="1"/>
          <p:nvPr>
            <p:ph idx="2" type="title"/>
          </p:nvPr>
        </p:nvSpPr>
        <p:spPr>
          <a:xfrm>
            <a:off x="6099136" y="94937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02</a:t>
            </a:r>
            <a:endParaRPr>
              <a:solidFill>
                <a:srgbClr val="0E2A47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/>
          <p:nvPr/>
        </p:nvSpPr>
        <p:spPr>
          <a:xfrm>
            <a:off x="-32550" y="-80550"/>
            <a:ext cx="4637100" cy="5321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1"/>
          <p:cNvSpPr txBox="1"/>
          <p:nvPr>
            <p:ph idx="1" type="subTitle"/>
          </p:nvPr>
        </p:nvSpPr>
        <p:spPr>
          <a:xfrm>
            <a:off x="4975725" y="2182200"/>
            <a:ext cx="3456900" cy="24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br>
              <a:rPr lang="en" sz="1600">
                <a:solidFill>
                  <a:srgbClr val="0E2A47"/>
                </a:solidFill>
              </a:rPr>
            </a:br>
            <a:endParaRPr sz="2000">
              <a:solidFill>
                <a:srgbClr val="0E2A47"/>
              </a:solidFill>
            </a:endParaRPr>
          </a:p>
          <a:p>
            <a:pPr indent="-254000" lvl="0" marL="241300" rtl="0" algn="l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2000"/>
              <a:buFont typeface="Anaheim"/>
              <a:buChar char="●"/>
            </a:pPr>
            <a:r>
              <a:rPr lang="en" sz="2000">
                <a:solidFill>
                  <a:srgbClr val="0E2A47"/>
                </a:solidFill>
              </a:rPr>
              <a:t>Help</a:t>
            </a:r>
            <a:r>
              <a:rPr lang="en" sz="2000">
                <a:solidFill>
                  <a:srgbClr val="0E2A47"/>
                </a:solidFill>
              </a:rPr>
              <a:t> find a solution to </a:t>
            </a:r>
            <a:r>
              <a:rPr b="1" lang="en" sz="2000">
                <a:solidFill>
                  <a:srgbClr val="0E2A47"/>
                </a:solidFill>
              </a:rPr>
              <a:t>aid the growing allergy problem</a:t>
            </a:r>
            <a:r>
              <a:rPr lang="en" sz="2000">
                <a:solidFill>
                  <a:srgbClr val="0E2A47"/>
                </a:solidFill>
              </a:rPr>
              <a:t>, particularly the food allergy epidemic</a:t>
            </a:r>
            <a:endParaRPr sz="2000">
              <a:solidFill>
                <a:srgbClr val="0E2A47"/>
              </a:solidFill>
            </a:endParaRPr>
          </a:p>
          <a:p>
            <a:pPr indent="-254000" lvl="0" marL="241300" rtl="0" algn="l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2000"/>
              <a:buFont typeface="Anaheim"/>
              <a:buChar char="●"/>
            </a:pPr>
            <a:r>
              <a:rPr b="1" lang="en" sz="2000">
                <a:solidFill>
                  <a:srgbClr val="0E2A47"/>
                </a:solidFill>
              </a:rPr>
              <a:t>Improve diagnoses</a:t>
            </a:r>
            <a:r>
              <a:rPr lang="en" sz="2000">
                <a:solidFill>
                  <a:srgbClr val="0E2A47"/>
                </a:solidFill>
              </a:rPr>
              <a:t> through healthcare analytics</a:t>
            </a:r>
            <a:endParaRPr sz="2000">
              <a:solidFill>
                <a:srgbClr val="0E2A47"/>
              </a:solidFill>
            </a:endParaRPr>
          </a:p>
          <a:p>
            <a:pPr indent="-254000" lvl="0" marL="241300" rtl="0" algn="l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2000"/>
              <a:buFont typeface="Anaheim"/>
              <a:buChar char="●"/>
            </a:pPr>
            <a:r>
              <a:rPr b="1" lang="en" sz="2000">
                <a:solidFill>
                  <a:srgbClr val="0E2A47"/>
                </a:solidFill>
              </a:rPr>
              <a:t>Minimize deaths</a:t>
            </a:r>
            <a:r>
              <a:rPr lang="en" sz="2000">
                <a:solidFill>
                  <a:srgbClr val="0E2A47"/>
                </a:solidFill>
              </a:rPr>
              <a:t> and healthcare costs</a:t>
            </a:r>
            <a:endParaRPr sz="2000">
              <a:solidFill>
                <a:srgbClr val="0E2A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 sz="1600">
              <a:solidFill>
                <a:srgbClr val="0E2A47"/>
              </a:solidFill>
            </a:endParaRPr>
          </a:p>
        </p:txBody>
      </p:sp>
      <p:sp>
        <p:nvSpPr>
          <p:cNvPr id="278" name="Google Shape;278;p41"/>
          <p:cNvSpPr txBox="1"/>
          <p:nvPr>
            <p:ph type="title"/>
          </p:nvPr>
        </p:nvSpPr>
        <p:spPr>
          <a:xfrm>
            <a:off x="4975724" y="539500"/>
            <a:ext cx="34569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PROJECT IMPORTANCE</a:t>
            </a:r>
            <a:endParaRPr>
              <a:solidFill>
                <a:srgbClr val="0E2A47"/>
              </a:solidFill>
            </a:endParaRPr>
          </a:p>
        </p:txBody>
      </p:sp>
      <p:cxnSp>
        <p:nvCxnSpPr>
          <p:cNvPr id="279" name="Google Shape;279;p41"/>
          <p:cNvCxnSpPr/>
          <p:nvPr/>
        </p:nvCxnSpPr>
        <p:spPr>
          <a:xfrm>
            <a:off x="5051400" y="2128775"/>
            <a:ext cx="4418700" cy="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99" y="539500"/>
            <a:ext cx="3892800" cy="391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10816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2"/>
          <p:cNvSpPr/>
          <p:nvPr/>
        </p:nvSpPr>
        <p:spPr>
          <a:xfrm>
            <a:off x="3913906" y="735725"/>
            <a:ext cx="1318800" cy="1318800"/>
          </a:xfrm>
          <a:prstGeom prst="rect">
            <a:avLst/>
          </a:prstGeom>
          <a:noFill/>
          <a:ln cap="flat" cmpd="sng" w="19050">
            <a:solidFill>
              <a:srgbClr val="0E2A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2"/>
          <p:cNvSpPr txBox="1"/>
          <p:nvPr>
            <p:ph type="title"/>
          </p:nvPr>
        </p:nvSpPr>
        <p:spPr>
          <a:xfrm>
            <a:off x="2643609" y="2162200"/>
            <a:ext cx="38568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EXPLORATORY DATA ANALYSIS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288" name="Google Shape;288;p42"/>
          <p:cNvSpPr txBox="1"/>
          <p:nvPr>
            <p:ph idx="2" type="title"/>
          </p:nvPr>
        </p:nvSpPr>
        <p:spPr>
          <a:xfrm>
            <a:off x="3913909" y="962425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03</a:t>
            </a:r>
            <a:endParaRPr>
              <a:solidFill>
                <a:srgbClr val="0E2A47"/>
              </a:solidFill>
            </a:endParaRPr>
          </a:p>
        </p:txBody>
      </p:sp>
      <p:cxnSp>
        <p:nvCxnSpPr>
          <p:cNvPr id="289" name="Google Shape;289;p42"/>
          <p:cNvCxnSpPr/>
          <p:nvPr/>
        </p:nvCxnSpPr>
        <p:spPr>
          <a:xfrm>
            <a:off x="2620150" y="3743068"/>
            <a:ext cx="3923700" cy="0"/>
          </a:xfrm>
          <a:prstGeom prst="straightConnector1">
            <a:avLst/>
          </a:prstGeom>
          <a:noFill/>
          <a:ln cap="flat" cmpd="sng" w="19050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idx="1" type="subTitle"/>
          </p:nvPr>
        </p:nvSpPr>
        <p:spPr>
          <a:xfrm>
            <a:off x="1594046" y="1616046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2A47"/>
                </a:solidFill>
              </a:rPr>
              <a:t>Data Cleaning</a:t>
            </a:r>
            <a:endParaRPr sz="1800">
              <a:solidFill>
                <a:srgbClr val="0E2A47"/>
              </a:solidFill>
            </a:endParaRPr>
          </a:p>
        </p:txBody>
      </p:sp>
      <p:sp>
        <p:nvSpPr>
          <p:cNvPr id="295" name="Google Shape;295;p43"/>
          <p:cNvSpPr txBox="1"/>
          <p:nvPr>
            <p:ph idx="2" type="subTitle"/>
          </p:nvPr>
        </p:nvSpPr>
        <p:spPr>
          <a:xfrm>
            <a:off x="5702451" y="1616046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2A47"/>
                </a:solidFill>
              </a:rPr>
              <a:t>Reactions per Industry</a:t>
            </a:r>
            <a:endParaRPr sz="1800">
              <a:solidFill>
                <a:srgbClr val="0E2A47"/>
              </a:solidFill>
            </a:endParaRPr>
          </a:p>
        </p:txBody>
      </p:sp>
      <p:sp>
        <p:nvSpPr>
          <p:cNvPr id="296" name="Google Shape;296;p43"/>
          <p:cNvSpPr txBox="1"/>
          <p:nvPr>
            <p:ph idx="3" type="subTitle"/>
          </p:nvPr>
        </p:nvSpPr>
        <p:spPr>
          <a:xfrm>
            <a:off x="1644096" y="3434325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2A47"/>
                </a:solidFill>
              </a:rPr>
              <a:t>Symptoms per Industry</a:t>
            </a:r>
            <a:endParaRPr sz="1800">
              <a:solidFill>
                <a:srgbClr val="0E2A47"/>
              </a:solidFill>
            </a:endParaRPr>
          </a:p>
        </p:txBody>
      </p:sp>
      <p:sp>
        <p:nvSpPr>
          <p:cNvPr id="297" name="Google Shape;297;p43"/>
          <p:cNvSpPr txBox="1"/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EXAMPLES OF</a:t>
            </a:r>
            <a:r>
              <a:rPr lang="en">
                <a:solidFill>
                  <a:srgbClr val="0E2A47"/>
                </a:solidFill>
              </a:rPr>
              <a:t> DATA PROCESSING PERFORMED: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298" name="Google Shape;298;p43"/>
          <p:cNvSpPr txBox="1"/>
          <p:nvPr>
            <p:ph idx="5" type="subTitle"/>
          </p:nvPr>
        </p:nvSpPr>
        <p:spPr>
          <a:xfrm>
            <a:off x="1594046" y="1978671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3B55"/>
                </a:solidFill>
              </a:rPr>
              <a:t>Converted strings to lists, scaled data, dropped duplicates, removed incomplete rows</a:t>
            </a:r>
            <a:endParaRPr sz="1000">
              <a:solidFill>
                <a:srgbClr val="213B55"/>
              </a:solidFill>
            </a:endParaRPr>
          </a:p>
        </p:txBody>
      </p:sp>
      <p:sp>
        <p:nvSpPr>
          <p:cNvPr id="299" name="Google Shape;299;p43"/>
          <p:cNvSpPr txBox="1"/>
          <p:nvPr>
            <p:ph idx="6" type="subTitle"/>
          </p:nvPr>
        </p:nvSpPr>
        <p:spPr>
          <a:xfrm>
            <a:off x="5702451" y="1938821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13B55"/>
                </a:solidFill>
              </a:rPr>
              <a:t>Found the most common reactions per industry</a:t>
            </a:r>
            <a:endParaRPr sz="1000">
              <a:solidFill>
                <a:srgbClr val="213B55"/>
              </a:solidFill>
            </a:endParaRPr>
          </a:p>
        </p:txBody>
      </p:sp>
      <p:sp>
        <p:nvSpPr>
          <p:cNvPr id="300" name="Google Shape;300;p43"/>
          <p:cNvSpPr txBox="1"/>
          <p:nvPr>
            <p:ph idx="7" type="subTitle"/>
          </p:nvPr>
        </p:nvSpPr>
        <p:spPr>
          <a:xfrm>
            <a:off x="5702451" y="3760846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3B55"/>
                </a:solidFill>
              </a:rPr>
              <a:t>One-Hot encoding for dependent variable: severity of reaction</a:t>
            </a:r>
            <a:endParaRPr sz="1000">
              <a:solidFill>
                <a:srgbClr val="213B55"/>
              </a:solidFill>
            </a:endParaRPr>
          </a:p>
        </p:txBody>
      </p:sp>
      <p:sp>
        <p:nvSpPr>
          <p:cNvPr id="301" name="Google Shape;301;p43"/>
          <p:cNvSpPr txBox="1"/>
          <p:nvPr>
            <p:ph idx="4" type="subTitle"/>
          </p:nvPr>
        </p:nvSpPr>
        <p:spPr>
          <a:xfrm>
            <a:off x="5702451" y="3434325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2A47"/>
                </a:solidFill>
              </a:rPr>
              <a:t>Encoding</a:t>
            </a:r>
            <a:endParaRPr sz="1800">
              <a:solidFill>
                <a:srgbClr val="0E2A47"/>
              </a:solidFill>
            </a:endParaRPr>
          </a:p>
        </p:txBody>
      </p:sp>
      <p:sp>
        <p:nvSpPr>
          <p:cNvPr id="302" name="Google Shape;302;p43"/>
          <p:cNvSpPr txBox="1"/>
          <p:nvPr>
            <p:ph idx="8" type="subTitle"/>
          </p:nvPr>
        </p:nvSpPr>
        <p:spPr>
          <a:xfrm>
            <a:off x="1644096" y="3760846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3B55"/>
                </a:solidFill>
              </a:rPr>
              <a:t>Found the most common symptoms experienced per industry</a:t>
            </a:r>
            <a:endParaRPr sz="1000">
              <a:solidFill>
                <a:srgbClr val="213B55"/>
              </a:solidFill>
            </a:endParaRPr>
          </a:p>
        </p:txBody>
      </p:sp>
      <p:cxnSp>
        <p:nvCxnSpPr>
          <p:cNvPr id="303" name="Google Shape;303;p43"/>
          <p:cNvCxnSpPr/>
          <p:nvPr/>
        </p:nvCxnSpPr>
        <p:spPr>
          <a:xfrm>
            <a:off x="1594046" y="1648596"/>
            <a:ext cx="0" cy="85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43"/>
          <p:cNvCxnSpPr/>
          <p:nvPr/>
        </p:nvCxnSpPr>
        <p:spPr>
          <a:xfrm>
            <a:off x="8434825" y="0"/>
            <a:ext cx="0" cy="460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43"/>
          <p:cNvCxnSpPr/>
          <p:nvPr/>
        </p:nvCxnSpPr>
        <p:spPr>
          <a:xfrm>
            <a:off x="1594046" y="3432021"/>
            <a:ext cx="0" cy="85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43"/>
          <p:cNvCxnSpPr/>
          <p:nvPr/>
        </p:nvCxnSpPr>
        <p:spPr>
          <a:xfrm>
            <a:off x="5702446" y="1648596"/>
            <a:ext cx="0" cy="85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43"/>
          <p:cNvCxnSpPr/>
          <p:nvPr/>
        </p:nvCxnSpPr>
        <p:spPr>
          <a:xfrm>
            <a:off x="5702446" y="3432021"/>
            <a:ext cx="0" cy="85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8" name="Google Shape;308;p43"/>
          <p:cNvGrpSpPr/>
          <p:nvPr/>
        </p:nvGrpSpPr>
        <p:grpSpPr>
          <a:xfrm>
            <a:off x="4953059" y="3671797"/>
            <a:ext cx="377412" cy="375760"/>
            <a:chOff x="4791738" y="3362422"/>
            <a:chExt cx="377412" cy="375760"/>
          </a:xfrm>
        </p:grpSpPr>
        <p:sp>
          <p:nvSpPr>
            <p:cNvPr id="309" name="Google Shape;309;p43"/>
            <p:cNvSpPr/>
            <p:nvPr/>
          </p:nvSpPr>
          <p:spPr>
            <a:xfrm>
              <a:off x="4791738" y="3362422"/>
              <a:ext cx="377412" cy="375760"/>
            </a:xfrm>
            <a:custGeom>
              <a:rect b="b" l="l" r="r" t="t"/>
              <a:pathLst>
                <a:path extrusionOk="0" h="10694" w="10741">
                  <a:moveTo>
                    <a:pt x="7844" y="7024"/>
                  </a:moveTo>
                  <a:cubicBezTo>
                    <a:pt x="7857" y="7024"/>
                    <a:pt x="7870" y="7025"/>
                    <a:pt x="7883" y="7026"/>
                  </a:cubicBezTo>
                  <a:cubicBezTo>
                    <a:pt x="8145" y="7050"/>
                    <a:pt x="8360" y="7288"/>
                    <a:pt x="8360" y="7526"/>
                  </a:cubicBezTo>
                  <a:lnTo>
                    <a:pt x="8360" y="8026"/>
                  </a:lnTo>
                  <a:cubicBezTo>
                    <a:pt x="8360" y="8359"/>
                    <a:pt x="8502" y="8669"/>
                    <a:pt x="8717" y="8860"/>
                  </a:cubicBezTo>
                  <a:lnTo>
                    <a:pt x="7312" y="8860"/>
                  </a:lnTo>
                  <a:lnTo>
                    <a:pt x="7312" y="7526"/>
                  </a:lnTo>
                  <a:cubicBezTo>
                    <a:pt x="7312" y="7253"/>
                    <a:pt x="7572" y="7024"/>
                    <a:pt x="7844" y="7024"/>
                  </a:cubicBezTo>
                  <a:close/>
                  <a:moveTo>
                    <a:pt x="5692" y="9336"/>
                  </a:moveTo>
                  <a:lnTo>
                    <a:pt x="5692" y="9860"/>
                  </a:lnTo>
                  <a:cubicBezTo>
                    <a:pt x="5692" y="10026"/>
                    <a:pt x="5740" y="10217"/>
                    <a:pt x="5859" y="10360"/>
                  </a:cubicBezTo>
                  <a:lnTo>
                    <a:pt x="810" y="10360"/>
                  </a:lnTo>
                  <a:cubicBezTo>
                    <a:pt x="525" y="10360"/>
                    <a:pt x="286" y="10122"/>
                    <a:pt x="286" y="9860"/>
                  </a:cubicBezTo>
                  <a:lnTo>
                    <a:pt x="286" y="9336"/>
                  </a:lnTo>
                  <a:close/>
                  <a:moveTo>
                    <a:pt x="7164" y="7050"/>
                  </a:moveTo>
                  <a:cubicBezTo>
                    <a:pt x="7103" y="7153"/>
                    <a:pt x="7047" y="7259"/>
                    <a:pt x="7026" y="7383"/>
                  </a:cubicBezTo>
                  <a:lnTo>
                    <a:pt x="7026" y="7526"/>
                  </a:lnTo>
                  <a:lnTo>
                    <a:pt x="7026" y="9884"/>
                  </a:lnTo>
                  <a:cubicBezTo>
                    <a:pt x="7026" y="10146"/>
                    <a:pt x="6812" y="10384"/>
                    <a:pt x="6550" y="10407"/>
                  </a:cubicBezTo>
                  <a:cubicBezTo>
                    <a:pt x="6240" y="10407"/>
                    <a:pt x="6002" y="10169"/>
                    <a:pt x="6002" y="9907"/>
                  </a:cubicBezTo>
                  <a:lnTo>
                    <a:pt x="6002" y="9217"/>
                  </a:lnTo>
                  <a:cubicBezTo>
                    <a:pt x="6002" y="9145"/>
                    <a:pt x="5954" y="9074"/>
                    <a:pt x="5859" y="9074"/>
                  </a:cubicBezTo>
                  <a:lnTo>
                    <a:pt x="977" y="9074"/>
                  </a:lnTo>
                  <a:lnTo>
                    <a:pt x="977" y="7550"/>
                  </a:lnTo>
                  <a:cubicBezTo>
                    <a:pt x="977" y="7264"/>
                    <a:pt x="1215" y="7050"/>
                    <a:pt x="1477" y="7050"/>
                  </a:cubicBezTo>
                  <a:close/>
                  <a:moveTo>
                    <a:pt x="2501" y="1"/>
                  </a:moveTo>
                  <a:cubicBezTo>
                    <a:pt x="2406" y="1"/>
                    <a:pt x="2358" y="48"/>
                    <a:pt x="2358" y="143"/>
                  </a:cubicBezTo>
                  <a:lnTo>
                    <a:pt x="2358" y="6669"/>
                  </a:lnTo>
                  <a:lnTo>
                    <a:pt x="1525" y="6669"/>
                  </a:lnTo>
                  <a:cubicBezTo>
                    <a:pt x="1072" y="6669"/>
                    <a:pt x="667" y="7026"/>
                    <a:pt x="667" y="7502"/>
                  </a:cubicBezTo>
                  <a:lnTo>
                    <a:pt x="667" y="9026"/>
                  </a:lnTo>
                  <a:lnTo>
                    <a:pt x="144" y="9026"/>
                  </a:lnTo>
                  <a:cubicBezTo>
                    <a:pt x="48" y="9026"/>
                    <a:pt x="1" y="9074"/>
                    <a:pt x="1" y="9169"/>
                  </a:cubicBezTo>
                  <a:lnTo>
                    <a:pt x="1" y="9860"/>
                  </a:lnTo>
                  <a:cubicBezTo>
                    <a:pt x="1" y="10288"/>
                    <a:pt x="358" y="10693"/>
                    <a:pt x="834" y="10693"/>
                  </a:cubicBezTo>
                  <a:lnTo>
                    <a:pt x="6526" y="10693"/>
                  </a:lnTo>
                  <a:cubicBezTo>
                    <a:pt x="6954" y="10693"/>
                    <a:pt x="7336" y="10336"/>
                    <a:pt x="7336" y="9860"/>
                  </a:cubicBezTo>
                  <a:lnTo>
                    <a:pt x="7336" y="9169"/>
                  </a:lnTo>
                  <a:lnTo>
                    <a:pt x="10550" y="9169"/>
                  </a:lnTo>
                  <a:cubicBezTo>
                    <a:pt x="10646" y="9169"/>
                    <a:pt x="10741" y="9098"/>
                    <a:pt x="10741" y="8979"/>
                  </a:cubicBezTo>
                  <a:lnTo>
                    <a:pt x="10741" y="4668"/>
                  </a:lnTo>
                  <a:lnTo>
                    <a:pt x="10741" y="4644"/>
                  </a:lnTo>
                  <a:cubicBezTo>
                    <a:pt x="10688" y="4591"/>
                    <a:pt x="10631" y="4568"/>
                    <a:pt x="10582" y="4568"/>
                  </a:cubicBezTo>
                  <a:cubicBezTo>
                    <a:pt x="10497" y="4568"/>
                    <a:pt x="10431" y="4635"/>
                    <a:pt x="10431" y="4740"/>
                  </a:cubicBezTo>
                  <a:lnTo>
                    <a:pt x="10431" y="7978"/>
                  </a:lnTo>
                  <a:cubicBezTo>
                    <a:pt x="10431" y="8383"/>
                    <a:pt x="10122" y="8764"/>
                    <a:pt x="9693" y="8836"/>
                  </a:cubicBezTo>
                  <a:cubicBezTo>
                    <a:pt x="9666" y="8838"/>
                    <a:pt x="9639" y="8840"/>
                    <a:pt x="9613" y="8840"/>
                  </a:cubicBezTo>
                  <a:cubicBezTo>
                    <a:pt x="9146" y="8840"/>
                    <a:pt x="8741" y="8453"/>
                    <a:pt x="8741" y="8002"/>
                  </a:cubicBezTo>
                  <a:lnTo>
                    <a:pt x="8741" y="7502"/>
                  </a:lnTo>
                  <a:cubicBezTo>
                    <a:pt x="8741" y="7050"/>
                    <a:pt x="8383" y="6669"/>
                    <a:pt x="7907" y="6669"/>
                  </a:cubicBezTo>
                  <a:lnTo>
                    <a:pt x="2692" y="6669"/>
                  </a:lnTo>
                  <a:lnTo>
                    <a:pt x="2692" y="286"/>
                  </a:lnTo>
                  <a:lnTo>
                    <a:pt x="10431" y="286"/>
                  </a:lnTo>
                  <a:lnTo>
                    <a:pt x="10431" y="4025"/>
                  </a:lnTo>
                  <a:cubicBezTo>
                    <a:pt x="10384" y="4073"/>
                    <a:pt x="10455" y="4168"/>
                    <a:pt x="10527" y="4168"/>
                  </a:cubicBezTo>
                  <a:cubicBezTo>
                    <a:pt x="10622" y="4168"/>
                    <a:pt x="10693" y="4097"/>
                    <a:pt x="10693" y="4025"/>
                  </a:cubicBezTo>
                  <a:lnTo>
                    <a:pt x="10693" y="143"/>
                  </a:lnTo>
                  <a:cubicBezTo>
                    <a:pt x="10693" y="48"/>
                    <a:pt x="10622" y="1"/>
                    <a:pt x="10527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10" name="Google Shape;310;p43"/>
            <p:cNvSpPr/>
            <p:nvPr/>
          </p:nvSpPr>
          <p:spPr>
            <a:xfrm>
              <a:off x="4862856" y="3626831"/>
              <a:ext cx="139777" cy="11771"/>
            </a:xfrm>
            <a:custGeom>
              <a:rect b="b" l="l" r="r" t="t"/>
              <a:pathLst>
                <a:path extrusionOk="0" h="335" w="3978">
                  <a:moveTo>
                    <a:pt x="144" y="1"/>
                  </a:moveTo>
                  <a:cubicBezTo>
                    <a:pt x="49" y="1"/>
                    <a:pt x="1" y="72"/>
                    <a:pt x="1" y="144"/>
                  </a:cubicBezTo>
                  <a:cubicBezTo>
                    <a:pt x="1" y="239"/>
                    <a:pt x="49" y="334"/>
                    <a:pt x="144" y="334"/>
                  </a:cubicBezTo>
                  <a:lnTo>
                    <a:pt x="3811" y="334"/>
                  </a:lnTo>
                  <a:cubicBezTo>
                    <a:pt x="3906" y="334"/>
                    <a:pt x="3954" y="263"/>
                    <a:pt x="3954" y="191"/>
                  </a:cubicBezTo>
                  <a:cubicBezTo>
                    <a:pt x="3978" y="96"/>
                    <a:pt x="3906" y="1"/>
                    <a:pt x="3811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11" name="Google Shape;311;p43"/>
            <p:cNvSpPr/>
            <p:nvPr/>
          </p:nvSpPr>
          <p:spPr>
            <a:xfrm>
              <a:off x="4860361" y="3656136"/>
              <a:ext cx="48560" cy="10928"/>
            </a:xfrm>
            <a:custGeom>
              <a:rect b="b" l="l" r="r" t="t"/>
              <a:pathLst>
                <a:path extrusionOk="0" h="311" w="1382">
                  <a:moveTo>
                    <a:pt x="191" y="0"/>
                  </a:moveTo>
                  <a:cubicBezTo>
                    <a:pt x="120" y="0"/>
                    <a:pt x="48" y="72"/>
                    <a:pt x="48" y="120"/>
                  </a:cubicBezTo>
                  <a:cubicBezTo>
                    <a:pt x="0" y="215"/>
                    <a:pt x="96" y="310"/>
                    <a:pt x="191" y="310"/>
                  </a:cubicBezTo>
                  <a:lnTo>
                    <a:pt x="1167" y="310"/>
                  </a:lnTo>
                  <a:cubicBezTo>
                    <a:pt x="1263" y="310"/>
                    <a:pt x="1310" y="239"/>
                    <a:pt x="1310" y="143"/>
                  </a:cubicBezTo>
                  <a:cubicBezTo>
                    <a:pt x="1382" y="96"/>
                    <a:pt x="1286" y="0"/>
                    <a:pt x="119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12" name="Google Shape;312;p43"/>
            <p:cNvSpPr/>
            <p:nvPr/>
          </p:nvSpPr>
          <p:spPr>
            <a:xfrm>
              <a:off x="4919779" y="3656136"/>
              <a:ext cx="82854" cy="10928"/>
            </a:xfrm>
            <a:custGeom>
              <a:rect b="b" l="l" r="r" t="t"/>
              <a:pathLst>
                <a:path extrusionOk="0" h="311" w="2358">
                  <a:moveTo>
                    <a:pt x="191" y="0"/>
                  </a:moveTo>
                  <a:cubicBezTo>
                    <a:pt x="119" y="0"/>
                    <a:pt x="48" y="72"/>
                    <a:pt x="48" y="120"/>
                  </a:cubicBezTo>
                  <a:cubicBezTo>
                    <a:pt x="0" y="215"/>
                    <a:pt x="96" y="310"/>
                    <a:pt x="191" y="310"/>
                  </a:cubicBezTo>
                  <a:lnTo>
                    <a:pt x="2191" y="310"/>
                  </a:lnTo>
                  <a:cubicBezTo>
                    <a:pt x="2286" y="310"/>
                    <a:pt x="2334" y="239"/>
                    <a:pt x="2334" y="143"/>
                  </a:cubicBezTo>
                  <a:cubicBezTo>
                    <a:pt x="2358" y="96"/>
                    <a:pt x="2286" y="0"/>
                    <a:pt x="219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13" name="Google Shape;313;p43"/>
            <p:cNvSpPr/>
            <p:nvPr/>
          </p:nvSpPr>
          <p:spPr>
            <a:xfrm>
              <a:off x="4953230" y="3390040"/>
              <a:ext cx="141218" cy="129271"/>
            </a:xfrm>
            <a:custGeom>
              <a:rect b="b" l="l" r="r" t="t"/>
              <a:pathLst>
                <a:path extrusionOk="0" h="3679" w="4019">
                  <a:moveTo>
                    <a:pt x="1977" y="429"/>
                  </a:moveTo>
                  <a:lnTo>
                    <a:pt x="2668" y="1358"/>
                  </a:lnTo>
                  <a:lnTo>
                    <a:pt x="1287" y="1358"/>
                  </a:lnTo>
                  <a:lnTo>
                    <a:pt x="1977" y="429"/>
                  </a:lnTo>
                  <a:close/>
                  <a:moveTo>
                    <a:pt x="811" y="2953"/>
                  </a:moveTo>
                  <a:lnTo>
                    <a:pt x="811" y="3382"/>
                  </a:lnTo>
                  <a:lnTo>
                    <a:pt x="406" y="3382"/>
                  </a:lnTo>
                  <a:cubicBezTo>
                    <a:pt x="453" y="3287"/>
                    <a:pt x="525" y="3239"/>
                    <a:pt x="572" y="3144"/>
                  </a:cubicBezTo>
                  <a:cubicBezTo>
                    <a:pt x="644" y="3073"/>
                    <a:pt x="739" y="3001"/>
                    <a:pt x="811" y="2953"/>
                  </a:cubicBezTo>
                  <a:close/>
                  <a:moveTo>
                    <a:pt x="2835" y="1691"/>
                  </a:moveTo>
                  <a:lnTo>
                    <a:pt x="2835" y="2692"/>
                  </a:lnTo>
                  <a:lnTo>
                    <a:pt x="2835" y="3382"/>
                  </a:lnTo>
                  <a:lnTo>
                    <a:pt x="1144" y="3382"/>
                  </a:lnTo>
                  <a:lnTo>
                    <a:pt x="1144" y="1691"/>
                  </a:lnTo>
                  <a:close/>
                  <a:moveTo>
                    <a:pt x="3144" y="2953"/>
                  </a:moveTo>
                  <a:cubicBezTo>
                    <a:pt x="3216" y="3025"/>
                    <a:pt x="3287" y="3073"/>
                    <a:pt x="3383" y="3144"/>
                  </a:cubicBezTo>
                  <a:cubicBezTo>
                    <a:pt x="3430" y="3192"/>
                    <a:pt x="3525" y="3287"/>
                    <a:pt x="3549" y="3382"/>
                  </a:cubicBezTo>
                  <a:lnTo>
                    <a:pt x="3144" y="3382"/>
                  </a:lnTo>
                  <a:lnTo>
                    <a:pt x="3144" y="2953"/>
                  </a:lnTo>
                  <a:close/>
                  <a:moveTo>
                    <a:pt x="2010" y="0"/>
                  </a:moveTo>
                  <a:cubicBezTo>
                    <a:pt x="1966" y="0"/>
                    <a:pt x="1918" y="24"/>
                    <a:pt x="1882" y="72"/>
                  </a:cubicBezTo>
                  <a:lnTo>
                    <a:pt x="882" y="1406"/>
                  </a:lnTo>
                  <a:cubicBezTo>
                    <a:pt x="834" y="1453"/>
                    <a:pt x="834" y="1477"/>
                    <a:pt x="834" y="1501"/>
                  </a:cubicBezTo>
                  <a:lnTo>
                    <a:pt x="834" y="2572"/>
                  </a:lnTo>
                  <a:cubicBezTo>
                    <a:pt x="668" y="2668"/>
                    <a:pt x="525" y="2763"/>
                    <a:pt x="406" y="2906"/>
                  </a:cubicBezTo>
                  <a:cubicBezTo>
                    <a:pt x="239" y="3049"/>
                    <a:pt x="96" y="3263"/>
                    <a:pt x="48" y="3477"/>
                  </a:cubicBezTo>
                  <a:cubicBezTo>
                    <a:pt x="1" y="3549"/>
                    <a:pt x="72" y="3668"/>
                    <a:pt x="191" y="3668"/>
                  </a:cubicBezTo>
                  <a:lnTo>
                    <a:pt x="3883" y="3668"/>
                  </a:lnTo>
                  <a:cubicBezTo>
                    <a:pt x="3894" y="3675"/>
                    <a:pt x="3905" y="3679"/>
                    <a:pt x="3915" y="3679"/>
                  </a:cubicBezTo>
                  <a:cubicBezTo>
                    <a:pt x="3973" y="3679"/>
                    <a:pt x="4018" y="3578"/>
                    <a:pt x="3978" y="3477"/>
                  </a:cubicBezTo>
                  <a:cubicBezTo>
                    <a:pt x="3883" y="3263"/>
                    <a:pt x="3764" y="3073"/>
                    <a:pt x="3621" y="2906"/>
                  </a:cubicBezTo>
                  <a:cubicBezTo>
                    <a:pt x="3454" y="2763"/>
                    <a:pt x="3311" y="2668"/>
                    <a:pt x="3168" y="2572"/>
                  </a:cubicBezTo>
                  <a:lnTo>
                    <a:pt x="3168" y="1501"/>
                  </a:lnTo>
                  <a:cubicBezTo>
                    <a:pt x="3168" y="1477"/>
                    <a:pt x="3168" y="1453"/>
                    <a:pt x="3144" y="1406"/>
                  </a:cubicBezTo>
                  <a:lnTo>
                    <a:pt x="2120" y="72"/>
                  </a:lnTo>
                  <a:cubicBezTo>
                    <a:pt x="2097" y="24"/>
                    <a:pt x="2055" y="0"/>
                    <a:pt x="2010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14" name="Google Shape;314;p43"/>
            <p:cNvSpPr/>
            <p:nvPr/>
          </p:nvSpPr>
          <p:spPr>
            <a:xfrm>
              <a:off x="5005128" y="3462001"/>
              <a:ext cx="35173" cy="35173"/>
            </a:xfrm>
            <a:custGeom>
              <a:rect b="b" l="l" r="r" t="t"/>
              <a:pathLst>
                <a:path extrusionOk="0" h="1001" w="1001">
                  <a:moveTo>
                    <a:pt x="500" y="310"/>
                  </a:moveTo>
                  <a:cubicBezTo>
                    <a:pt x="596" y="310"/>
                    <a:pt x="691" y="405"/>
                    <a:pt x="691" y="501"/>
                  </a:cubicBezTo>
                  <a:cubicBezTo>
                    <a:pt x="691" y="596"/>
                    <a:pt x="596" y="667"/>
                    <a:pt x="500" y="667"/>
                  </a:cubicBezTo>
                  <a:cubicBezTo>
                    <a:pt x="405" y="667"/>
                    <a:pt x="334" y="596"/>
                    <a:pt x="334" y="501"/>
                  </a:cubicBezTo>
                  <a:cubicBezTo>
                    <a:pt x="334" y="405"/>
                    <a:pt x="405" y="310"/>
                    <a:pt x="500" y="310"/>
                  </a:cubicBezTo>
                  <a:close/>
                  <a:moveTo>
                    <a:pt x="500" y="1"/>
                  </a:moveTo>
                  <a:cubicBezTo>
                    <a:pt x="238" y="1"/>
                    <a:pt x="0" y="191"/>
                    <a:pt x="0" y="501"/>
                  </a:cubicBezTo>
                  <a:cubicBezTo>
                    <a:pt x="0" y="763"/>
                    <a:pt x="215" y="1001"/>
                    <a:pt x="500" y="1001"/>
                  </a:cubicBezTo>
                  <a:cubicBezTo>
                    <a:pt x="810" y="1001"/>
                    <a:pt x="1001" y="786"/>
                    <a:pt x="1001" y="501"/>
                  </a:cubicBezTo>
                  <a:cubicBezTo>
                    <a:pt x="1001" y="239"/>
                    <a:pt x="762" y="1"/>
                    <a:pt x="500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15" name="Google Shape;315;p43"/>
            <p:cNvSpPr/>
            <p:nvPr/>
          </p:nvSpPr>
          <p:spPr>
            <a:xfrm>
              <a:off x="4931480" y="3538144"/>
              <a:ext cx="100458" cy="10084"/>
            </a:xfrm>
            <a:custGeom>
              <a:rect b="b" l="l" r="r" t="t"/>
              <a:pathLst>
                <a:path extrusionOk="0" h="287" w="2859">
                  <a:moveTo>
                    <a:pt x="191" y="1"/>
                  </a:moveTo>
                  <a:cubicBezTo>
                    <a:pt x="120" y="1"/>
                    <a:pt x="48" y="48"/>
                    <a:pt x="48" y="120"/>
                  </a:cubicBezTo>
                  <a:cubicBezTo>
                    <a:pt x="1" y="215"/>
                    <a:pt x="96" y="286"/>
                    <a:pt x="191" y="286"/>
                  </a:cubicBezTo>
                  <a:lnTo>
                    <a:pt x="2692" y="286"/>
                  </a:lnTo>
                  <a:cubicBezTo>
                    <a:pt x="2763" y="286"/>
                    <a:pt x="2835" y="239"/>
                    <a:pt x="2835" y="144"/>
                  </a:cubicBezTo>
                  <a:cubicBezTo>
                    <a:pt x="2858" y="96"/>
                    <a:pt x="2811" y="1"/>
                    <a:pt x="269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16" name="Google Shape;316;p43"/>
            <p:cNvSpPr/>
            <p:nvPr/>
          </p:nvSpPr>
          <p:spPr>
            <a:xfrm>
              <a:off x="4933166" y="3567449"/>
              <a:ext cx="51898" cy="10049"/>
            </a:xfrm>
            <a:custGeom>
              <a:rect b="b" l="l" r="r" t="t"/>
              <a:pathLst>
                <a:path extrusionOk="0" h="286" w="1477">
                  <a:moveTo>
                    <a:pt x="167" y="0"/>
                  </a:moveTo>
                  <a:cubicBezTo>
                    <a:pt x="119" y="0"/>
                    <a:pt x="24" y="48"/>
                    <a:pt x="24" y="119"/>
                  </a:cubicBezTo>
                  <a:cubicBezTo>
                    <a:pt x="0" y="214"/>
                    <a:pt x="72" y="286"/>
                    <a:pt x="167" y="286"/>
                  </a:cubicBezTo>
                  <a:lnTo>
                    <a:pt x="1334" y="286"/>
                  </a:lnTo>
                  <a:cubicBezTo>
                    <a:pt x="1405" y="286"/>
                    <a:pt x="1477" y="238"/>
                    <a:pt x="1477" y="143"/>
                  </a:cubicBezTo>
                  <a:cubicBezTo>
                    <a:pt x="1477" y="95"/>
                    <a:pt x="1405" y="0"/>
                    <a:pt x="133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17" name="Google Shape;317;p43"/>
            <p:cNvSpPr/>
            <p:nvPr/>
          </p:nvSpPr>
          <p:spPr>
            <a:xfrm>
              <a:off x="4998416" y="3567449"/>
              <a:ext cx="109664" cy="11736"/>
            </a:xfrm>
            <a:custGeom>
              <a:rect b="b" l="l" r="r" t="t"/>
              <a:pathLst>
                <a:path extrusionOk="0" h="334" w="3121">
                  <a:moveTo>
                    <a:pt x="144" y="0"/>
                  </a:moveTo>
                  <a:cubicBezTo>
                    <a:pt x="72" y="0"/>
                    <a:pt x="1" y="48"/>
                    <a:pt x="1" y="143"/>
                  </a:cubicBezTo>
                  <a:cubicBezTo>
                    <a:pt x="1" y="238"/>
                    <a:pt x="72" y="334"/>
                    <a:pt x="144" y="334"/>
                  </a:cubicBezTo>
                  <a:lnTo>
                    <a:pt x="2978" y="334"/>
                  </a:lnTo>
                  <a:cubicBezTo>
                    <a:pt x="3073" y="334"/>
                    <a:pt x="3121" y="262"/>
                    <a:pt x="3121" y="167"/>
                  </a:cubicBezTo>
                  <a:cubicBezTo>
                    <a:pt x="3121" y="95"/>
                    <a:pt x="3073" y="0"/>
                    <a:pt x="2978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18" name="Google Shape;318;p43"/>
            <p:cNvSpPr/>
            <p:nvPr/>
          </p:nvSpPr>
          <p:spPr>
            <a:xfrm>
              <a:off x="5044447" y="3538144"/>
              <a:ext cx="58609" cy="11771"/>
            </a:xfrm>
            <a:custGeom>
              <a:rect b="b" l="l" r="r" t="t"/>
              <a:pathLst>
                <a:path extrusionOk="0" h="335" w="1668">
                  <a:moveTo>
                    <a:pt x="167" y="1"/>
                  </a:moveTo>
                  <a:cubicBezTo>
                    <a:pt x="72" y="1"/>
                    <a:pt x="1" y="48"/>
                    <a:pt x="1" y="144"/>
                  </a:cubicBezTo>
                  <a:cubicBezTo>
                    <a:pt x="1" y="239"/>
                    <a:pt x="72" y="334"/>
                    <a:pt x="167" y="334"/>
                  </a:cubicBezTo>
                  <a:lnTo>
                    <a:pt x="1501" y="334"/>
                  </a:lnTo>
                  <a:cubicBezTo>
                    <a:pt x="1596" y="334"/>
                    <a:pt x="1644" y="263"/>
                    <a:pt x="1644" y="167"/>
                  </a:cubicBezTo>
                  <a:cubicBezTo>
                    <a:pt x="1668" y="96"/>
                    <a:pt x="1596" y="1"/>
                    <a:pt x="1501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19" name="Google Shape;319;p43"/>
            <p:cNvSpPr/>
            <p:nvPr/>
          </p:nvSpPr>
          <p:spPr>
            <a:xfrm>
              <a:off x="4912224" y="3409646"/>
              <a:ext cx="56115" cy="85279"/>
            </a:xfrm>
            <a:custGeom>
              <a:rect b="b" l="l" r="r" t="t"/>
              <a:pathLst>
                <a:path extrusionOk="0" h="2427" w="1597">
                  <a:moveTo>
                    <a:pt x="758" y="0"/>
                  </a:moveTo>
                  <a:cubicBezTo>
                    <a:pt x="678" y="0"/>
                    <a:pt x="620" y="57"/>
                    <a:pt x="620" y="133"/>
                  </a:cubicBezTo>
                  <a:lnTo>
                    <a:pt x="620" y="324"/>
                  </a:lnTo>
                  <a:cubicBezTo>
                    <a:pt x="239" y="419"/>
                    <a:pt x="1" y="895"/>
                    <a:pt x="382" y="1300"/>
                  </a:cubicBezTo>
                  <a:cubicBezTo>
                    <a:pt x="406" y="1371"/>
                    <a:pt x="477" y="1371"/>
                    <a:pt x="549" y="1371"/>
                  </a:cubicBezTo>
                  <a:lnTo>
                    <a:pt x="882" y="1371"/>
                  </a:lnTo>
                  <a:cubicBezTo>
                    <a:pt x="906" y="1371"/>
                    <a:pt x="954" y="1371"/>
                    <a:pt x="954" y="1395"/>
                  </a:cubicBezTo>
                  <a:cubicBezTo>
                    <a:pt x="1120" y="1562"/>
                    <a:pt x="1001" y="1800"/>
                    <a:pt x="787" y="1800"/>
                  </a:cubicBezTo>
                  <a:lnTo>
                    <a:pt x="596" y="1800"/>
                  </a:lnTo>
                  <a:cubicBezTo>
                    <a:pt x="525" y="1800"/>
                    <a:pt x="501" y="1752"/>
                    <a:pt x="525" y="1681"/>
                  </a:cubicBezTo>
                  <a:cubicBezTo>
                    <a:pt x="578" y="1576"/>
                    <a:pt x="487" y="1470"/>
                    <a:pt x="379" y="1470"/>
                  </a:cubicBezTo>
                  <a:cubicBezTo>
                    <a:pt x="341" y="1470"/>
                    <a:pt x="300" y="1483"/>
                    <a:pt x="263" y="1514"/>
                  </a:cubicBezTo>
                  <a:cubicBezTo>
                    <a:pt x="263" y="1514"/>
                    <a:pt x="215" y="1538"/>
                    <a:pt x="215" y="1562"/>
                  </a:cubicBezTo>
                  <a:cubicBezTo>
                    <a:pt x="191" y="1848"/>
                    <a:pt x="406" y="2086"/>
                    <a:pt x="644" y="2110"/>
                  </a:cubicBezTo>
                  <a:lnTo>
                    <a:pt x="644" y="2324"/>
                  </a:lnTo>
                  <a:cubicBezTo>
                    <a:pt x="644" y="2348"/>
                    <a:pt x="644" y="2348"/>
                    <a:pt x="668" y="2372"/>
                  </a:cubicBezTo>
                  <a:cubicBezTo>
                    <a:pt x="706" y="2410"/>
                    <a:pt x="753" y="2426"/>
                    <a:pt x="797" y="2426"/>
                  </a:cubicBezTo>
                  <a:cubicBezTo>
                    <a:pt x="890" y="2426"/>
                    <a:pt x="977" y="2357"/>
                    <a:pt x="977" y="2276"/>
                  </a:cubicBezTo>
                  <a:lnTo>
                    <a:pt x="977" y="2110"/>
                  </a:lnTo>
                  <a:cubicBezTo>
                    <a:pt x="1358" y="2014"/>
                    <a:pt x="1597" y="1538"/>
                    <a:pt x="1215" y="1133"/>
                  </a:cubicBezTo>
                  <a:cubicBezTo>
                    <a:pt x="1144" y="1062"/>
                    <a:pt x="1096" y="1038"/>
                    <a:pt x="1025" y="1038"/>
                  </a:cubicBezTo>
                  <a:lnTo>
                    <a:pt x="787" y="1038"/>
                  </a:lnTo>
                  <a:cubicBezTo>
                    <a:pt x="668" y="1038"/>
                    <a:pt x="572" y="943"/>
                    <a:pt x="549" y="824"/>
                  </a:cubicBezTo>
                  <a:cubicBezTo>
                    <a:pt x="549" y="705"/>
                    <a:pt x="644" y="586"/>
                    <a:pt x="763" y="586"/>
                  </a:cubicBezTo>
                  <a:lnTo>
                    <a:pt x="906" y="586"/>
                  </a:lnTo>
                  <a:cubicBezTo>
                    <a:pt x="1001" y="586"/>
                    <a:pt x="1096" y="681"/>
                    <a:pt x="1096" y="776"/>
                  </a:cubicBezTo>
                  <a:lnTo>
                    <a:pt x="1096" y="895"/>
                  </a:lnTo>
                  <a:cubicBezTo>
                    <a:pt x="1096" y="967"/>
                    <a:pt x="1144" y="1062"/>
                    <a:pt x="1239" y="1062"/>
                  </a:cubicBezTo>
                  <a:cubicBezTo>
                    <a:pt x="1335" y="1062"/>
                    <a:pt x="1382" y="1014"/>
                    <a:pt x="1382" y="919"/>
                  </a:cubicBezTo>
                  <a:lnTo>
                    <a:pt x="1382" y="800"/>
                  </a:lnTo>
                  <a:cubicBezTo>
                    <a:pt x="1382" y="538"/>
                    <a:pt x="1192" y="324"/>
                    <a:pt x="954" y="324"/>
                  </a:cubicBezTo>
                  <a:lnTo>
                    <a:pt x="954" y="109"/>
                  </a:lnTo>
                  <a:cubicBezTo>
                    <a:pt x="954" y="85"/>
                    <a:pt x="954" y="85"/>
                    <a:pt x="906" y="62"/>
                  </a:cubicBezTo>
                  <a:cubicBezTo>
                    <a:pt x="854" y="19"/>
                    <a:pt x="803" y="0"/>
                    <a:pt x="758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20" name="Google Shape;320;p43"/>
            <p:cNvSpPr/>
            <p:nvPr/>
          </p:nvSpPr>
          <p:spPr>
            <a:xfrm>
              <a:off x="5077089" y="3409646"/>
              <a:ext cx="54428" cy="85279"/>
            </a:xfrm>
            <a:custGeom>
              <a:rect b="b" l="l" r="r" t="t"/>
              <a:pathLst>
                <a:path extrusionOk="0" h="2427" w="1549">
                  <a:moveTo>
                    <a:pt x="774" y="0"/>
                  </a:moveTo>
                  <a:cubicBezTo>
                    <a:pt x="688" y="0"/>
                    <a:pt x="620" y="57"/>
                    <a:pt x="620" y="133"/>
                  </a:cubicBezTo>
                  <a:lnTo>
                    <a:pt x="620" y="324"/>
                  </a:lnTo>
                  <a:cubicBezTo>
                    <a:pt x="239" y="419"/>
                    <a:pt x="0" y="895"/>
                    <a:pt x="381" y="1300"/>
                  </a:cubicBezTo>
                  <a:cubicBezTo>
                    <a:pt x="429" y="1371"/>
                    <a:pt x="477" y="1371"/>
                    <a:pt x="572" y="1371"/>
                  </a:cubicBezTo>
                  <a:lnTo>
                    <a:pt x="905" y="1371"/>
                  </a:lnTo>
                  <a:cubicBezTo>
                    <a:pt x="929" y="1371"/>
                    <a:pt x="953" y="1371"/>
                    <a:pt x="953" y="1395"/>
                  </a:cubicBezTo>
                  <a:cubicBezTo>
                    <a:pt x="1143" y="1562"/>
                    <a:pt x="1024" y="1800"/>
                    <a:pt x="810" y="1800"/>
                  </a:cubicBezTo>
                  <a:lnTo>
                    <a:pt x="548" y="1800"/>
                  </a:lnTo>
                  <a:cubicBezTo>
                    <a:pt x="477" y="1800"/>
                    <a:pt x="453" y="1752"/>
                    <a:pt x="477" y="1681"/>
                  </a:cubicBezTo>
                  <a:cubicBezTo>
                    <a:pt x="529" y="1576"/>
                    <a:pt x="439" y="1470"/>
                    <a:pt x="331" y="1470"/>
                  </a:cubicBezTo>
                  <a:cubicBezTo>
                    <a:pt x="293" y="1470"/>
                    <a:pt x="252" y="1483"/>
                    <a:pt x="215" y="1514"/>
                  </a:cubicBezTo>
                  <a:cubicBezTo>
                    <a:pt x="215" y="1514"/>
                    <a:pt x="191" y="1538"/>
                    <a:pt x="191" y="1562"/>
                  </a:cubicBezTo>
                  <a:cubicBezTo>
                    <a:pt x="143" y="1848"/>
                    <a:pt x="358" y="2086"/>
                    <a:pt x="596" y="2110"/>
                  </a:cubicBezTo>
                  <a:lnTo>
                    <a:pt x="596" y="2324"/>
                  </a:lnTo>
                  <a:cubicBezTo>
                    <a:pt x="596" y="2348"/>
                    <a:pt x="596" y="2348"/>
                    <a:pt x="620" y="2372"/>
                  </a:cubicBezTo>
                  <a:cubicBezTo>
                    <a:pt x="658" y="2410"/>
                    <a:pt x="704" y="2426"/>
                    <a:pt x="749" y="2426"/>
                  </a:cubicBezTo>
                  <a:cubicBezTo>
                    <a:pt x="842" y="2426"/>
                    <a:pt x="929" y="2357"/>
                    <a:pt x="929" y="2276"/>
                  </a:cubicBezTo>
                  <a:lnTo>
                    <a:pt x="929" y="2110"/>
                  </a:lnTo>
                  <a:cubicBezTo>
                    <a:pt x="1310" y="2014"/>
                    <a:pt x="1548" y="1538"/>
                    <a:pt x="1167" y="1133"/>
                  </a:cubicBezTo>
                  <a:cubicBezTo>
                    <a:pt x="1096" y="1062"/>
                    <a:pt x="1048" y="1038"/>
                    <a:pt x="977" y="1038"/>
                  </a:cubicBezTo>
                  <a:lnTo>
                    <a:pt x="739" y="1038"/>
                  </a:lnTo>
                  <a:cubicBezTo>
                    <a:pt x="620" y="1038"/>
                    <a:pt x="548" y="943"/>
                    <a:pt x="500" y="824"/>
                  </a:cubicBezTo>
                  <a:cubicBezTo>
                    <a:pt x="500" y="705"/>
                    <a:pt x="596" y="586"/>
                    <a:pt x="715" y="586"/>
                  </a:cubicBezTo>
                  <a:lnTo>
                    <a:pt x="858" y="586"/>
                  </a:lnTo>
                  <a:cubicBezTo>
                    <a:pt x="953" y="586"/>
                    <a:pt x="1048" y="681"/>
                    <a:pt x="1048" y="776"/>
                  </a:cubicBezTo>
                  <a:lnTo>
                    <a:pt x="1048" y="895"/>
                  </a:lnTo>
                  <a:cubicBezTo>
                    <a:pt x="1096" y="967"/>
                    <a:pt x="1167" y="1062"/>
                    <a:pt x="1263" y="1062"/>
                  </a:cubicBezTo>
                  <a:cubicBezTo>
                    <a:pt x="1334" y="1062"/>
                    <a:pt x="1405" y="1014"/>
                    <a:pt x="1405" y="919"/>
                  </a:cubicBezTo>
                  <a:lnTo>
                    <a:pt x="1405" y="800"/>
                  </a:lnTo>
                  <a:cubicBezTo>
                    <a:pt x="1405" y="538"/>
                    <a:pt x="1191" y="324"/>
                    <a:pt x="953" y="324"/>
                  </a:cubicBezTo>
                  <a:lnTo>
                    <a:pt x="953" y="109"/>
                  </a:lnTo>
                  <a:cubicBezTo>
                    <a:pt x="953" y="85"/>
                    <a:pt x="953" y="85"/>
                    <a:pt x="929" y="62"/>
                  </a:cubicBezTo>
                  <a:cubicBezTo>
                    <a:pt x="877" y="19"/>
                    <a:pt x="823" y="0"/>
                    <a:pt x="77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</p:grpSp>
      <p:grpSp>
        <p:nvGrpSpPr>
          <p:cNvPr id="321" name="Google Shape;321;p43"/>
          <p:cNvGrpSpPr/>
          <p:nvPr/>
        </p:nvGrpSpPr>
        <p:grpSpPr>
          <a:xfrm>
            <a:off x="849565" y="1877298"/>
            <a:ext cx="397511" cy="397897"/>
            <a:chOff x="7219247" y="1561273"/>
            <a:chExt cx="397511" cy="397897"/>
          </a:xfrm>
        </p:grpSpPr>
        <p:sp>
          <p:nvSpPr>
            <p:cNvPr id="322" name="Google Shape;322;p43"/>
            <p:cNvSpPr/>
            <p:nvPr/>
          </p:nvSpPr>
          <p:spPr>
            <a:xfrm>
              <a:off x="7219247" y="1561273"/>
              <a:ext cx="397511" cy="397897"/>
            </a:xfrm>
            <a:custGeom>
              <a:rect b="b" l="l" r="r" t="t"/>
              <a:pathLst>
                <a:path extrusionOk="0" h="11324" w="11313">
                  <a:moveTo>
                    <a:pt x="5668" y="393"/>
                  </a:moveTo>
                  <a:lnTo>
                    <a:pt x="7169" y="1274"/>
                  </a:lnTo>
                  <a:lnTo>
                    <a:pt x="4168" y="1274"/>
                  </a:lnTo>
                  <a:lnTo>
                    <a:pt x="5668" y="393"/>
                  </a:lnTo>
                  <a:close/>
                  <a:moveTo>
                    <a:pt x="11027" y="1584"/>
                  </a:moveTo>
                  <a:lnTo>
                    <a:pt x="10979" y="1965"/>
                  </a:lnTo>
                  <a:lnTo>
                    <a:pt x="9288" y="1965"/>
                  </a:lnTo>
                  <a:cubicBezTo>
                    <a:pt x="9193" y="1965"/>
                    <a:pt x="9145" y="2013"/>
                    <a:pt x="9121" y="2108"/>
                  </a:cubicBezTo>
                  <a:cubicBezTo>
                    <a:pt x="9121" y="2203"/>
                    <a:pt x="9169" y="2298"/>
                    <a:pt x="9288" y="2298"/>
                  </a:cubicBezTo>
                  <a:lnTo>
                    <a:pt x="10455" y="2298"/>
                  </a:lnTo>
                  <a:lnTo>
                    <a:pt x="10455" y="9014"/>
                  </a:lnTo>
                  <a:lnTo>
                    <a:pt x="882" y="9014"/>
                  </a:lnTo>
                  <a:lnTo>
                    <a:pt x="882" y="2298"/>
                  </a:lnTo>
                  <a:lnTo>
                    <a:pt x="8550" y="2298"/>
                  </a:lnTo>
                  <a:cubicBezTo>
                    <a:pt x="8621" y="2298"/>
                    <a:pt x="8717" y="2203"/>
                    <a:pt x="8717" y="2108"/>
                  </a:cubicBezTo>
                  <a:cubicBezTo>
                    <a:pt x="8717" y="2025"/>
                    <a:pt x="8681" y="1960"/>
                    <a:pt x="8593" y="1960"/>
                  </a:cubicBezTo>
                  <a:cubicBezTo>
                    <a:pt x="8580" y="1960"/>
                    <a:pt x="8566" y="1962"/>
                    <a:pt x="8550" y="1965"/>
                  </a:cubicBezTo>
                  <a:lnTo>
                    <a:pt x="382" y="1965"/>
                  </a:lnTo>
                  <a:lnTo>
                    <a:pt x="382" y="1584"/>
                  </a:lnTo>
                  <a:close/>
                  <a:moveTo>
                    <a:pt x="5656" y="0"/>
                  </a:moveTo>
                  <a:cubicBezTo>
                    <a:pt x="5627" y="0"/>
                    <a:pt x="5597" y="12"/>
                    <a:pt x="5573" y="36"/>
                  </a:cubicBezTo>
                  <a:lnTo>
                    <a:pt x="3477" y="1250"/>
                  </a:lnTo>
                  <a:lnTo>
                    <a:pt x="191" y="1250"/>
                  </a:lnTo>
                  <a:cubicBezTo>
                    <a:pt x="96" y="1250"/>
                    <a:pt x="0" y="1298"/>
                    <a:pt x="0" y="1417"/>
                  </a:cubicBezTo>
                  <a:lnTo>
                    <a:pt x="0" y="2132"/>
                  </a:lnTo>
                  <a:cubicBezTo>
                    <a:pt x="0" y="2227"/>
                    <a:pt x="72" y="2322"/>
                    <a:pt x="191" y="2322"/>
                  </a:cubicBezTo>
                  <a:lnTo>
                    <a:pt x="548" y="2322"/>
                  </a:lnTo>
                  <a:lnTo>
                    <a:pt x="548" y="9204"/>
                  </a:lnTo>
                  <a:cubicBezTo>
                    <a:pt x="548" y="9276"/>
                    <a:pt x="596" y="9371"/>
                    <a:pt x="715" y="9371"/>
                  </a:cubicBezTo>
                  <a:lnTo>
                    <a:pt x="5478" y="9371"/>
                  </a:lnTo>
                  <a:lnTo>
                    <a:pt x="5478" y="11014"/>
                  </a:lnTo>
                  <a:lnTo>
                    <a:pt x="4954" y="11014"/>
                  </a:lnTo>
                  <a:cubicBezTo>
                    <a:pt x="4859" y="11014"/>
                    <a:pt x="4787" y="11062"/>
                    <a:pt x="4763" y="11133"/>
                  </a:cubicBezTo>
                  <a:cubicBezTo>
                    <a:pt x="4740" y="11252"/>
                    <a:pt x="4835" y="11324"/>
                    <a:pt x="4906" y="11324"/>
                  </a:cubicBezTo>
                  <a:lnTo>
                    <a:pt x="6311" y="11324"/>
                  </a:lnTo>
                  <a:cubicBezTo>
                    <a:pt x="6407" y="11324"/>
                    <a:pt x="6454" y="11276"/>
                    <a:pt x="6502" y="11181"/>
                  </a:cubicBezTo>
                  <a:cubicBezTo>
                    <a:pt x="6502" y="11086"/>
                    <a:pt x="6430" y="11014"/>
                    <a:pt x="6311" y="11014"/>
                  </a:cubicBezTo>
                  <a:lnTo>
                    <a:pt x="5787" y="11014"/>
                  </a:lnTo>
                  <a:lnTo>
                    <a:pt x="5787" y="9371"/>
                  </a:lnTo>
                  <a:lnTo>
                    <a:pt x="10574" y="9371"/>
                  </a:lnTo>
                  <a:cubicBezTo>
                    <a:pt x="10669" y="9371"/>
                    <a:pt x="10741" y="9324"/>
                    <a:pt x="10741" y="9204"/>
                  </a:cubicBezTo>
                  <a:lnTo>
                    <a:pt x="10741" y="2298"/>
                  </a:lnTo>
                  <a:lnTo>
                    <a:pt x="11098" y="2298"/>
                  </a:lnTo>
                  <a:cubicBezTo>
                    <a:pt x="11193" y="2298"/>
                    <a:pt x="11289" y="2227"/>
                    <a:pt x="11289" y="2108"/>
                  </a:cubicBezTo>
                  <a:lnTo>
                    <a:pt x="11289" y="1393"/>
                  </a:lnTo>
                  <a:cubicBezTo>
                    <a:pt x="11312" y="1346"/>
                    <a:pt x="11217" y="1250"/>
                    <a:pt x="11146" y="1250"/>
                  </a:cubicBezTo>
                  <a:lnTo>
                    <a:pt x="7835" y="1250"/>
                  </a:lnTo>
                  <a:lnTo>
                    <a:pt x="5740" y="36"/>
                  </a:lnTo>
                  <a:cubicBezTo>
                    <a:pt x="5716" y="12"/>
                    <a:pt x="5686" y="0"/>
                    <a:pt x="565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3" name="Google Shape;323;p43"/>
            <p:cNvSpPr/>
            <p:nvPr/>
          </p:nvSpPr>
          <p:spPr>
            <a:xfrm>
              <a:off x="7288714" y="1655407"/>
              <a:ext cx="110472" cy="110472"/>
            </a:xfrm>
            <a:custGeom>
              <a:rect b="b" l="l" r="r" t="t"/>
              <a:pathLst>
                <a:path extrusionOk="0" h="3144" w="3144">
                  <a:moveTo>
                    <a:pt x="1572" y="334"/>
                  </a:moveTo>
                  <a:cubicBezTo>
                    <a:pt x="2262" y="334"/>
                    <a:pt x="2810" y="881"/>
                    <a:pt x="2810" y="1572"/>
                  </a:cubicBezTo>
                  <a:cubicBezTo>
                    <a:pt x="2786" y="2263"/>
                    <a:pt x="2262" y="2834"/>
                    <a:pt x="1572" y="2834"/>
                  </a:cubicBezTo>
                  <a:cubicBezTo>
                    <a:pt x="881" y="2834"/>
                    <a:pt x="310" y="2263"/>
                    <a:pt x="310" y="1572"/>
                  </a:cubicBezTo>
                  <a:cubicBezTo>
                    <a:pt x="310" y="881"/>
                    <a:pt x="881" y="334"/>
                    <a:pt x="1572" y="334"/>
                  </a:cubicBezTo>
                  <a:close/>
                  <a:moveTo>
                    <a:pt x="1572" y="0"/>
                  </a:moveTo>
                  <a:cubicBezTo>
                    <a:pt x="715" y="0"/>
                    <a:pt x="0" y="715"/>
                    <a:pt x="0" y="1572"/>
                  </a:cubicBezTo>
                  <a:cubicBezTo>
                    <a:pt x="0" y="2429"/>
                    <a:pt x="715" y="3144"/>
                    <a:pt x="1572" y="3144"/>
                  </a:cubicBezTo>
                  <a:cubicBezTo>
                    <a:pt x="2429" y="3144"/>
                    <a:pt x="3144" y="2429"/>
                    <a:pt x="3144" y="1572"/>
                  </a:cubicBezTo>
                  <a:cubicBezTo>
                    <a:pt x="3144" y="691"/>
                    <a:pt x="2429" y="0"/>
                    <a:pt x="157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4" name="Google Shape;324;p43"/>
            <p:cNvSpPr/>
            <p:nvPr/>
          </p:nvSpPr>
          <p:spPr>
            <a:xfrm>
              <a:off x="7457725" y="1774031"/>
              <a:ext cx="94590" cy="90795"/>
            </a:xfrm>
            <a:custGeom>
              <a:rect b="b" l="l" r="r" t="t"/>
              <a:pathLst>
                <a:path extrusionOk="0" h="2584" w="2692">
                  <a:moveTo>
                    <a:pt x="2215" y="280"/>
                  </a:moveTo>
                  <a:cubicBezTo>
                    <a:pt x="2245" y="280"/>
                    <a:pt x="2275" y="292"/>
                    <a:pt x="2287" y="316"/>
                  </a:cubicBezTo>
                  <a:cubicBezTo>
                    <a:pt x="2334" y="339"/>
                    <a:pt x="2334" y="387"/>
                    <a:pt x="2287" y="458"/>
                  </a:cubicBezTo>
                  <a:lnTo>
                    <a:pt x="1620" y="1149"/>
                  </a:lnTo>
                  <a:cubicBezTo>
                    <a:pt x="1549" y="1197"/>
                    <a:pt x="1549" y="1316"/>
                    <a:pt x="1620" y="1387"/>
                  </a:cubicBezTo>
                  <a:lnTo>
                    <a:pt x="2287" y="2078"/>
                  </a:lnTo>
                  <a:cubicBezTo>
                    <a:pt x="2334" y="2125"/>
                    <a:pt x="2334" y="2197"/>
                    <a:pt x="2287" y="2221"/>
                  </a:cubicBezTo>
                  <a:cubicBezTo>
                    <a:pt x="2275" y="2233"/>
                    <a:pt x="2245" y="2239"/>
                    <a:pt x="2215" y="2239"/>
                  </a:cubicBezTo>
                  <a:cubicBezTo>
                    <a:pt x="2186" y="2239"/>
                    <a:pt x="2156" y="2233"/>
                    <a:pt x="2144" y="2221"/>
                  </a:cubicBezTo>
                  <a:lnTo>
                    <a:pt x="1453" y="1530"/>
                  </a:lnTo>
                  <a:cubicBezTo>
                    <a:pt x="1429" y="1506"/>
                    <a:pt x="1388" y="1494"/>
                    <a:pt x="1343" y="1494"/>
                  </a:cubicBezTo>
                  <a:cubicBezTo>
                    <a:pt x="1298" y="1494"/>
                    <a:pt x="1251" y="1506"/>
                    <a:pt x="1215" y="1530"/>
                  </a:cubicBezTo>
                  <a:lnTo>
                    <a:pt x="548" y="2221"/>
                  </a:lnTo>
                  <a:cubicBezTo>
                    <a:pt x="525" y="2233"/>
                    <a:pt x="495" y="2239"/>
                    <a:pt x="465" y="2239"/>
                  </a:cubicBezTo>
                  <a:cubicBezTo>
                    <a:pt x="435" y="2239"/>
                    <a:pt x="405" y="2233"/>
                    <a:pt x="382" y="2221"/>
                  </a:cubicBezTo>
                  <a:cubicBezTo>
                    <a:pt x="358" y="2197"/>
                    <a:pt x="358" y="2125"/>
                    <a:pt x="382" y="2078"/>
                  </a:cubicBezTo>
                  <a:lnTo>
                    <a:pt x="1072" y="1387"/>
                  </a:lnTo>
                  <a:cubicBezTo>
                    <a:pt x="1144" y="1316"/>
                    <a:pt x="1144" y="1197"/>
                    <a:pt x="1072" y="1149"/>
                  </a:cubicBezTo>
                  <a:lnTo>
                    <a:pt x="382" y="458"/>
                  </a:lnTo>
                  <a:cubicBezTo>
                    <a:pt x="358" y="435"/>
                    <a:pt x="358" y="363"/>
                    <a:pt x="382" y="316"/>
                  </a:cubicBezTo>
                  <a:cubicBezTo>
                    <a:pt x="405" y="292"/>
                    <a:pt x="435" y="280"/>
                    <a:pt x="465" y="280"/>
                  </a:cubicBezTo>
                  <a:cubicBezTo>
                    <a:pt x="495" y="280"/>
                    <a:pt x="525" y="292"/>
                    <a:pt x="548" y="316"/>
                  </a:cubicBezTo>
                  <a:lnTo>
                    <a:pt x="1215" y="982"/>
                  </a:lnTo>
                  <a:cubicBezTo>
                    <a:pt x="1251" y="1018"/>
                    <a:pt x="1298" y="1036"/>
                    <a:pt x="1343" y="1036"/>
                  </a:cubicBezTo>
                  <a:cubicBezTo>
                    <a:pt x="1388" y="1036"/>
                    <a:pt x="1429" y="1018"/>
                    <a:pt x="1453" y="982"/>
                  </a:cubicBezTo>
                  <a:lnTo>
                    <a:pt x="2144" y="316"/>
                  </a:lnTo>
                  <a:cubicBezTo>
                    <a:pt x="2156" y="292"/>
                    <a:pt x="2186" y="280"/>
                    <a:pt x="2215" y="280"/>
                  </a:cubicBezTo>
                  <a:close/>
                  <a:moveTo>
                    <a:pt x="471" y="0"/>
                  </a:moveTo>
                  <a:cubicBezTo>
                    <a:pt x="364" y="0"/>
                    <a:pt x="263" y="42"/>
                    <a:pt x="191" y="125"/>
                  </a:cubicBezTo>
                  <a:cubicBezTo>
                    <a:pt x="1" y="316"/>
                    <a:pt x="1" y="577"/>
                    <a:pt x="191" y="720"/>
                  </a:cubicBezTo>
                  <a:lnTo>
                    <a:pt x="739" y="1292"/>
                  </a:lnTo>
                  <a:lnTo>
                    <a:pt x="191" y="1863"/>
                  </a:lnTo>
                  <a:cubicBezTo>
                    <a:pt x="1" y="2030"/>
                    <a:pt x="1" y="2316"/>
                    <a:pt x="191" y="2459"/>
                  </a:cubicBezTo>
                  <a:cubicBezTo>
                    <a:pt x="274" y="2542"/>
                    <a:pt x="382" y="2584"/>
                    <a:pt x="489" y="2584"/>
                  </a:cubicBezTo>
                  <a:cubicBezTo>
                    <a:pt x="596" y="2584"/>
                    <a:pt x="703" y="2542"/>
                    <a:pt x="786" y="2459"/>
                  </a:cubicBezTo>
                  <a:lnTo>
                    <a:pt x="1334" y="1887"/>
                  </a:lnTo>
                  <a:lnTo>
                    <a:pt x="1906" y="2459"/>
                  </a:lnTo>
                  <a:cubicBezTo>
                    <a:pt x="2001" y="2542"/>
                    <a:pt x="2114" y="2584"/>
                    <a:pt x="2221" y="2584"/>
                  </a:cubicBezTo>
                  <a:cubicBezTo>
                    <a:pt x="2328" y="2584"/>
                    <a:pt x="2430" y="2542"/>
                    <a:pt x="2501" y="2459"/>
                  </a:cubicBezTo>
                  <a:cubicBezTo>
                    <a:pt x="2692" y="2268"/>
                    <a:pt x="2692" y="2006"/>
                    <a:pt x="2501" y="1863"/>
                  </a:cubicBezTo>
                  <a:lnTo>
                    <a:pt x="1930" y="1292"/>
                  </a:lnTo>
                  <a:lnTo>
                    <a:pt x="2501" y="720"/>
                  </a:lnTo>
                  <a:cubicBezTo>
                    <a:pt x="2692" y="554"/>
                    <a:pt x="2692" y="292"/>
                    <a:pt x="2501" y="125"/>
                  </a:cubicBezTo>
                  <a:cubicBezTo>
                    <a:pt x="2418" y="42"/>
                    <a:pt x="2305" y="0"/>
                    <a:pt x="2195" y="0"/>
                  </a:cubicBezTo>
                  <a:cubicBezTo>
                    <a:pt x="2084" y="0"/>
                    <a:pt x="1977" y="42"/>
                    <a:pt x="1906" y="125"/>
                  </a:cubicBezTo>
                  <a:lnTo>
                    <a:pt x="1334" y="697"/>
                  </a:lnTo>
                  <a:lnTo>
                    <a:pt x="786" y="125"/>
                  </a:lnTo>
                  <a:cubicBezTo>
                    <a:pt x="691" y="42"/>
                    <a:pt x="578" y="0"/>
                    <a:pt x="47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5" name="Google Shape;325;p43"/>
            <p:cNvSpPr/>
            <p:nvPr/>
          </p:nvSpPr>
          <p:spPr>
            <a:xfrm>
              <a:off x="7285341" y="1678703"/>
              <a:ext cx="269505" cy="149932"/>
            </a:xfrm>
            <a:custGeom>
              <a:rect b="b" l="l" r="r" t="t"/>
              <a:pathLst>
                <a:path extrusionOk="0" h="4267" w="7670">
                  <a:moveTo>
                    <a:pt x="6592" y="1"/>
                  </a:moveTo>
                  <a:cubicBezTo>
                    <a:pt x="6545" y="1"/>
                    <a:pt x="6493" y="25"/>
                    <a:pt x="6455" y="76"/>
                  </a:cubicBezTo>
                  <a:cubicBezTo>
                    <a:pt x="6407" y="123"/>
                    <a:pt x="6407" y="242"/>
                    <a:pt x="6478" y="314"/>
                  </a:cubicBezTo>
                  <a:lnTo>
                    <a:pt x="7002" y="742"/>
                  </a:lnTo>
                  <a:lnTo>
                    <a:pt x="4192" y="742"/>
                  </a:lnTo>
                  <a:cubicBezTo>
                    <a:pt x="4073" y="742"/>
                    <a:pt x="3954" y="814"/>
                    <a:pt x="3954" y="981"/>
                  </a:cubicBezTo>
                  <a:lnTo>
                    <a:pt x="3954" y="3838"/>
                  </a:lnTo>
                  <a:cubicBezTo>
                    <a:pt x="3954" y="3886"/>
                    <a:pt x="3906" y="3957"/>
                    <a:pt x="3835" y="3957"/>
                  </a:cubicBezTo>
                  <a:lnTo>
                    <a:pt x="144" y="3957"/>
                  </a:lnTo>
                  <a:cubicBezTo>
                    <a:pt x="1" y="4100"/>
                    <a:pt x="96" y="4267"/>
                    <a:pt x="239" y="4267"/>
                  </a:cubicBezTo>
                  <a:lnTo>
                    <a:pt x="4097" y="4267"/>
                  </a:lnTo>
                  <a:cubicBezTo>
                    <a:pt x="4192" y="4267"/>
                    <a:pt x="4287" y="4195"/>
                    <a:pt x="4287" y="4100"/>
                  </a:cubicBezTo>
                  <a:lnTo>
                    <a:pt x="4287" y="1219"/>
                  </a:lnTo>
                  <a:cubicBezTo>
                    <a:pt x="4287" y="1123"/>
                    <a:pt x="4335" y="1052"/>
                    <a:pt x="4430" y="1052"/>
                  </a:cubicBezTo>
                  <a:lnTo>
                    <a:pt x="7002" y="1052"/>
                  </a:lnTo>
                  <a:lnTo>
                    <a:pt x="6478" y="1481"/>
                  </a:lnTo>
                  <a:cubicBezTo>
                    <a:pt x="6431" y="1528"/>
                    <a:pt x="6407" y="1623"/>
                    <a:pt x="6455" y="1695"/>
                  </a:cubicBezTo>
                  <a:cubicBezTo>
                    <a:pt x="6494" y="1734"/>
                    <a:pt x="6548" y="1752"/>
                    <a:pt x="6596" y="1752"/>
                  </a:cubicBezTo>
                  <a:cubicBezTo>
                    <a:pt x="6635" y="1752"/>
                    <a:pt x="6671" y="1740"/>
                    <a:pt x="6693" y="1719"/>
                  </a:cubicBezTo>
                  <a:lnTo>
                    <a:pt x="7598" y="1004"/>
                  </a:lnTo>
                  <a:cubicBezTo>
                    <a:pt x="7669" y="933"/>
                    <a:pt x="7669" y="814"/>
                    <a:pt x="7598" y="766"/>
                  </a:cubicBezTo>
                  <a:lnTo>
                    <a:pt x="6693" y="52"/>
                  </a:lnTo>
                  <a:cubicBezTo>
                    <a:pt x="6671" y="19"/>
                    <a:pt x="6633" y="1"/>
                    <a:pt x="659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326" name="Google Shape;326;p43"/>
          <p:cNvCxnSpPr/>
          <p:nvPr/>
        </p:nvCxnSpPr>
        <p:spPr>
          <a:xfrm flipH="1">
            <a:off x="8434525" y="-12"/>
            <a:ext cx="6000" cy="46452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3"/>
          <p:cNvCxnSpPr/>
          <p:nvPr/>
        </p:nvCxnSpPr>
        <p:spPr>
          <a:xfrm flipH="1">
            <a:off x="1589246" y="3405171"/>
            <a:ext cx="4800" cy="9204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43"/>
          <p:cNvCxnSpPr/>
          <p:nvPr/>
        </p:nvCxnSpPr>
        <p:spPr>
          <a:xfrm flipH="1">
            <a:off x="5697646" y="1616046"/>
            <a:ext cx="4800" cy="9204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43"/>
          <p:cNvCxnSpPr/>
          <p:nvPr/>
        </p:nvCxnSpPr>
        <p:spPr>
          <a:xfrm flipH="1">
            <a:off x="1594046" y="1616046"/>
            <a:ext cx="4800" cy="9204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43"/>
          <p:cNvCxnSpPr/>
          <p:nvPr/>
        </p:nvCxnSpPr>
        <p:spPr>
          <a:xfrm flipH="1">
            <a:off x="5697646" y="3399471"/>
            <a:ext cx="4800" cy="920400"/>
          </a:xfrm>
          <a:prstGeom prst="straightConnector1">
            <a:avLst/>
          </a:prstGeom>
          <a:noFill/>
          <a:ln cap="flat" cmpd="sng" w="28575">
            <a:solidFill>
              <a:srgbClr val="0E2A4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31" name="Google Shape;331;p43"/>
          <p:cNvGrpSpPr/>
          <p:nvPr/>
        </p:nvGrpSpPr>
        <p:grpSpPr>
          <a:xfrm>
            <a:off x="4972290" y="1897575"/>
            <a:ext cx="358192" cy="357348"/>
            <a:chOff x="2365915" y="3976625"/>
            <a:chExt cx="358192" cy="357348"/>
          </a:xfrm>
        </p:grpSpPr>
        <p:sp>
          <p:nvSpPr>
            <p:cNvPr id="332" name="Google Shape;332;p43"/>
            <p:cNvSpPr/>
            <p:nvPr/>
          </p:nvSpPr>
          <p:spPr>
            <a:xfrm>
              <a:off x="2365915" y="3976625"/>
              <a:ext cx="291220" cy="357348"/>
            </a:xfrm>
            <a:custGeom>
              <a:rect b="b" l="l" r="r" t="t"/>
              <a:pathLst>
                <a:path extrusionOk="0" h="10170" w="8288">
                  <a:moveTo>
                    <a:pt x="1644" y="2810"/>
                  </a:moveTo>
                  <a:cubicBezTo>
                    <a:pt x="1787" y="2858"/>
                    <a:pt x="1906" y="2977"/>
                    <a:pt x="1929" y="3120"/>
                  </a:cubicBezTo>
                  <a:cubicBezTo>
                    <a:pt x="1977" y="3334"/>
                    <a:pt x="1810" y="3477"/>
                    <a:pt x="1620" y="3477"/>
                  </a:cubicBezTo>
                  <a:cubicBezTo>
                    <a:pt x="1501" y="3477"/>
                    <a:pt x="1382" y="3406"/>
                    <a:pt x="1310" y="3287"/>
                  </a:cubicBezTo>
                  <a:lnTo>
                    <a:pt x="1429" y="3287"/>
                  </a:lnTo>
                  <a:cubicBezTo>
                    <a:pt x="1525" y="3287"/>
                    <a:pt x="1572" y="3239"/>
                    <a:pt x="1572" y="3168"/>
                  </a:cubicBezTo>
                  <a:cubicBezTo>
                    <a:pt x="1572" y="3096"/>
                    <a:pt x="1525" y="3001"/>
                    <a:pt x="1429" y="3001"/>
                  </a:cubicBezTo>
                  <a:lnTo>
                    <a:pt x="1310" y="3001"/>
                  </a:lnTo>
                  <a:cubicBezTo>
                    <a:pt x="1382" y="2882"/>
                    <a:pt x="1501" y="2810"/>
                    <a:pt x="1644" y="2810"/>
                  </a:cubicBezTo>
                  <a:close/>
                  <a:moveTo>
                    <a:pt x="7145" y="2191"/>
                  </a:moveTo>
                  <a:cubicBezTo>
                    <a:pt x="7240" y="2191"/>
                    <a:pt x="7335" y="2287"/>
                    <a:pt x="7335" y="2382"/>
                  </a:cubicBezTo>
                  <a:lnTo>
                    <a:pt x="7335" y="3334"/>
                  </a:lnTo>
                  <a:cubicBezTo>
                    <a:pt x="7335" y="3406"/>
                    <a:pt x="7240" y="3501"/>
                    <a:pt x="7145" y="3501"/>
                  </a:cubicBezTo>
                  <a:lnTo>
                    <a:pt x="6811" y="3501"/>
                  </a:lnTo>
                  <a:lnTo>
                    <a:pt x="6811" y="2191"/>
                  </a:lnTo>
                  <a:close/>
                  <a:moveTo>
                    <a:pt x="1644" y="4763"/>
                  </a:moveTo>
                  <a:cubicBezTo>
                    <a:pt x="1787" y="4787"/>
                    <a:pt x="1906" y="4906"/>
                    <a:pt x="1929" y="5049"/>
                  </a:cubicBezTo>
                  <a:cubicBezTo>
                    <a:pt x="1977" y="5263"/>
                    <a:pt x="1810" y="5406"/>
                    <a:pt x="1620" y="5406"/>
                  </a:cubicBezTo>
                  <a:cubicBezTo>
                    <a:pt x="1501" y="5406"/>
                    <a:pt x="1382" y="5359"/>
                    <a:pt x="1310" y="5216"/>
                  </a:cubicBezTo>
                  <a:lnTo>
                    <a:pt x="1429" y="5216"/>
                  </a:lnTo>
                  <a:cubicBezTo>
                    <a:pt x="1525" y="5216"/>
                    <a:pt x="1572" y="5168"/>
                    <a:pt x="1572" y="5120"/>
                  </a:cubicBezTo>
                  <a:cubicBezTo>
                    <a:pt x="1572" y="5001"/>
                    <a:pt x="1525" y="4930"/>
                    <a:pt x="1429" y="4930"/>
                  </a:cubicBezTo>
                  <a:lnTo>
                    <a:pt x="1310" y="4930"/>
                  </a:lnTo>
                  <a:cubicBezTo>
                    <a:pt x="1382" y="4811"/>
                    <a:pt x="1501" y="4763"/>
                    <a:pt x="1644" y="4763"/>
                  </a:cubicBezTo>
                  <a:close/>
                  <a:moveTo>
                    <a:pt x="7145" y="4430"/>
                  </a:moveTo>
                  <a:cubicBezTo>
                    <a:pt x="7240" y="4430"/>
                    <a:pt x="7335" y="4525"/>
                    <a:pt x="7335" y="4597"/>
                  </a:cubicBezTo>
                  <a:lnTo>
                    <a:pt x="7335" y="5549"/>
                  </a:lnTo>
                  <a:cubicBezTo>
                    <a:pt x="7335" y="5644"/>
                    <a:pt x="7240" y="5740"/>
                    <a:pt x="7145" y="5740"/>
                  </a:cubicBezTo>
                  <a:lnTo>
                    <a:pt x="6811" y="5740"/>
                  </a:lnTo>
                  <a:lnTo>
                    <a:pt x="6811" y="4430"/>
                  </a:lnTo>
                  <a:close/>
                  <a:moveTo>
                    <a:pt x="1644" y="6668"/>
                  </a:moveTo>
                  <a:cubicBezTo>
                    <a:pt x="1787" y="6692"/>
                    <a:pt x="1906" y="6811"/>
                    <a:pt x="1929" y="6954"/>
                  </a:cubicBezTo>
                  <a:cubicBezTo>
                    <a:pt x="1977" y="7168"/>
                    <a:pt x="1810" y="7311"/>
                    <a:pt x="1620" y="7311"/>
                  </a:cubicBezTo>
                  <a:cubicBezTo>
                    <a:pt x="1501" y="7311"/>
                    <a:pt x="1382" y="7264"/>
                    <a:pt x="1310" y="7121"/>
                  </a:cubicBezTo>
                  <a:lnTo>
                    <a:pt x="1429" y="7121"/>
                  </a:lnTo>
                  <a:cubicBezTo>
                    <a:pt x="1525" y="7121"/>
                    <a:pt x="1572" y="7073"/>
                    <a:pt x="1572" y="7002"/>
                  </a:cubicBezTo>
                  <a:cubicBezTo>
                    <a:pt x="1572" y="6907"/>
                    <a:pt x="1525" y="6835"/>
                    <a:pt x="1429" y="6835"/>
                  </a:cubicBezTo>
                  <a:lnTo>
                    <a:pt x="1310" y="6835"/>
                  </a:lnTo>
                  <a:cubicBezTo>
                    <a:pt x="1382" y="6716"/>
                    <a:pt x="1501" y="6668"/>
                    <a:pt x="1644" y="6668"/>
                  </a:cubicBezTo>
                  <a:close/>
                  <a:moveTo>
                    <a:pt x="7145" y="6668"/>
                  </a:moveTo>
                  <a:cubicBezTo>
                    <a:pt x="7240" y="6668"/>
                    <a:pt x="7335" y="6740"/>
                    <a:pt x="7335" y="6835"/>
                  </a:cubicBezTo>
                  <a:lnTo>
                    <a:pt x="7335" y="7788"/>
                  </a:lnTo>
                  <a:cubicBezTo>
                    <a:pt x="7335" y="7883"/>
                    <a:pt x="7240" y="7978"/>
                    <a:pt x="7145" y="7978"/>
                  </a:cubicBezTo>
                  <a:lnTo>
                    <a:pt x="6811" y="7978"/>
                  </a:lnTo>
                  <a:lnTo>
                    <a:pt x="6811" y="6668"/>
                  </a:lnTo>
                  <a:close/>
                  <a:moveTo>
                    <a:pt x="6526" y="1001"/>
                  </a:moveTo>
                  <a:lnTo>
                    <a:pt x="6526" y="9193"/>
                  </a:lnTo>
                  <a:lnTo>
                    <a:pt x="786" y="9193"/>
                  </a:lnTo>
                  <a:lnTo>
                    <a:pt x="786" y="7097"/>
                  </a:lnTo>
                  <a:lnTo>
                    <a:pt x="977" y="7097"/>
                  </a:lnTo>
                  <a:cubicBezTo>
                    <a:pt x="1042" y="7378"/>
                    <a:pt x="1282" y="7580"/>
                    <a:pt x="1575" y="7580"/>
                  </a:cubicBezTo>
                  <a:cubicBezTo>
                    <a:pt x="1605" y="7580"/>
                    <a:pt x="1636" y="7578"/>
                    <a:pt x="1667" y="7573"/>
                  </a:cubicBezTo>
                  <a:cubicBezTo>
                    <a:pt x="1977" y="7550"/>
                    <a:pt x="2215" y="7311"/>
                    <a:pt x="2215" y="7026"/>
                  </a:cubicBezTo>
                  <a:cubicBezTo>
                    <a:pt x="2239" y="6668"/>
                    <a:pt x="1929" y="6359"/>
                    <a:pt x="1572" y="6359"/>
                  </a:cubicBezTo>
                  <a:cubicBezTo>
                    <a:pt x="1286" y="6359"/>
                    <a:pt x="1048" y="6573"/>
                    <a:pt x="977" y="6835"/>
                  </a:cubicBezTo>
                  <a:lnTo>
                    <a:pt x="786" y="6835"/>
                  </a:lnTo>
                  <a:lnTo>
                    <a:pt x="786" y="5240"/>
                  </a:lnTo>
                  <a:lnTo>
                    <a:pt x="977" y="5240"/>
                  </a:lnTo>
                  <a:cubicBezTo>
                    <a:pt x="1045" y="5511"/>
                    <a:pt x="1306" y="5718"/>
                    <a:pt x="1617" y="5718"/>
                  </a:cubicBezTo>
                  <a:cubicBezTo>
                    <a:pt x="1634" y="5718"/>
                    <a:pt x="1650" y="5717"/>
                    <a:pt x="1667" y="5716"/>
                  </a:cubicBezTo>
                  <a:cubicBezTo>
                    <a:pt x="1977" y="5668"/>
                    <a:pt x="2215" y="5406"/>
                    <a:pt x="2215" y="5144"/>
                  </a:cubicBezTo>
                  <a:cubicBezTo>
                    <a:pt x="2239" y="4787"/>
                    <a:pt x="1929" y="4477"/>
                    <a:pt x="1572" y="4477"/>
                  </a:cubicBezTo>
                  <a:cubicBezTo>
                    <a:pt x="1286" y="4477"/>
                    <a:pt x="1048" y="4692"/>
                    <a:pt x="977" y="4954"/>
                  </a:cubicBezTo>
                  <a:lnTo>
                    <a:pt x="786" y="4954"/>
                  </a:lnTo>
                  <a:lnTo>
                    <a:pt x="786" y="3358"/>
                  </a:lnTo>
                  <a:lnTo>
                    <a:pt x="977" y="3358"/>
                  </a:lnTo>
                  <a:cubicBezTo>
                    <a:pt x="1045" y="3629"/>
                    <a:pt x="1306" y="3836"/>
                    <a:pt x="1617" y="3836"/>
                  </a:cubicBezTo>
                  <a:cubicBezTo>
                    <a:pt x="1634" y="3836"/>
                    <a:pt x="1650" y="3836"/>
                    <a:pt x="1667" y="3834"/>
                  </a:cubicBezTo>
                  <a:cubicBezTo>
                    <a:pt x="1977" y="3811"/>
                    <a:pt x="2215" y="3573"/>
                    <a:pt x="2215" y="3263"/>
                  </a:cubicBezTo>
                  <a:cubicBezTo>
                    <a:pt x="2239" y="2906"/>
                    <a:pt x="1929" y="2620"/>
                    <a:pt x="1572" y="2620"/>
                  </a:cubicBezTo>
                  <a:cubicBezTo>
                    <a:pt x="1286" y="2620"/>
                    <a:pt x="1048" y="2810"/>
                    <a:pt x="977" y="3096"/>
                  </a:cubicBezTo>
                  <a:lnTo>
                    <a:pt x="786" y="3096"/>
                  </a:lnTo>
                  <a:lnTo>
                    <a:pt x="786" y="1001"/>
                  </a:lnTo>
                  <a:close/>
                  <a:moveTo>
                    <a:pt x="1096" y="0"/>
                  </a:moveTo>
                  <a:cubicBezTo>
                    <a:pt x="739" y="0"/>
                    <a:pt x="477" y="262"/>
                    <a:pt x="477" y="620"/>
                  </a:cubicBezTo>
                  <a:lnTo>
                    <a:pt x="477" y="3025"/>
                  </a:lnTo>
                  <a:lnTo>
                    <a:pt x="143" y="3025"/>
                  </a:lnTo>
                  <a:cubicBezTo>
                    <a:pt x="48" y="3025"/>
                    <a:pt x="0" y="3096"/>
                    <a:pt x="0" y="3144"/>
                  </a:cubicBezTo>
                  <a:cubicBezTo>
                    <a:pt x="0" y="3239"/>
                    <a:pt x="48" y="3334"/>
                    <a:pt x="143" y="3334"/>
                  </a:cubicBezTo>
                  <a:lnTo>
                    <a:pt x="477" y="3334"/>
                  </a:lnTo>
                  <a:lnTo>
                    <a:pt x="477" y="4930"/>
                  </a:lnTo>
                  <a:lnTo>
                    <a:pt x="143" y="4930"/>
                  </a:lnTo>
                  <a:cubicBezTo>
                    <a:pt x="48" y="4930"/>
                    <a:pt x="0" y="5001"/>
                    <a:pt x="0" y="5049"/>
                  </a:cubicBezTo>
                  <a:cubicBezTo>
                    <a:pt x="0" y="5144"/>
                    <a:pt x="48" y="5240"/>
                    <a:pt x="143" y="5240"/>
                  </a:cubicBezTo>
                  <a:lnTo>
                    <a:pt x="477" y="5240"/>
                  </a:lnTo>
                  <a:lnTo>
                    <a:pt x="477" y="6835"/>
                  </a:lnTo>
                  <a:lnTo>
                    <a:pt x="143" y="6835"/>
                  </a:lnTo>
                  <a:cubicBezTo>
                    <a:pt x="48" y="6835"/>
                    <a:pt x="0" y="6907"/>
                    <a:pt x="0" y="6954"/>
                  </a:cubicBezTo>
                  <a:cubicBezTo>
                    <a:pt x="0" y="7049"/>
                    <a:pt x="48" y="7145"/>
                    <a:pt x="143" y="7145"/>
                  </a:cubicBezTo>
                  <a:lnTo>
                    <a:pt x="477" y="7145"/>
                  </a:lnTo>
                  <a:lnTo>
                    <a:pt x="477" y="9550"/>
                  </a:lnTo>
                  <a:cubicBezTo>
                    <a:pt x="477" y="9907"/>
                    <a:pt x="739" y="10169"/>
                    <a:pt x="1096" y="10169"/>
                  </a:cubicBezTo>
                  <a:lnTo>
                    <a:pt x="8121" y="10169"/>
                  </a:lnTo>
                  <a:cubicBezTo>
                    <a:pt x="8216" y="10169"/>
                    <a:pt x="8288" y="10121"/>
                    <a:pt x="8288" y="10026"/>
                  </a:cubicBezTo>
                  <a:lnTo>
                    <a:pt x="8288" y="4525"/>
                  </a:lnTo>
                  <a:lnTo>
                    <a:pt x="8288" y="4477"/>
                  </a:lnTo>
                  <a:cubicBezTo>
                    <a:pt x="8249" y="4439"/>
                    <a:pt x="8203" y="4423"/>
                    <a:pt x="8158" y="4423"/>
                  </a:cubicBezTo>
                  <a:cubicBezTo>
                    <a:pt x="8065" y="4423"/>
                    <a:pt x="7978" y="4492"/>
                    <a:pt x="7978" y="4573"/>
                  </a:cubicBezTo>
                  <a:lnTo>
                    <a:pt x="7978" y="9812"/>
                  </a:lnTo>
                  <a:cubicBezTo>
                    <a:pt x="7978" y="9883"/>
                    <a:pt x="7954" y="9907"/>
                    <a:pt x="7883" y="9907"/>
                  </a:cubicBezTo>
                  <a:lnTo>
                    <a:pt x="1096" y="9907"/>
                  </a:lnTo>
                  <a:cubicBezTo>
                    <a:pt x="929" y="9907"/>
                    <a:pt x="786" y="9764"/>
                    <a:pt x="786" y="9574"/>
                  </a:cubicBezTo>
                  <a:lnTo>
                    <a:pt x="786" y="9550"/>
                  </a:lnTo>
                  <a:lnTo>
                    <a:pt x="6669" y="9550"/>
                  </a:lnTo>
                  <a:cubicBezTo>
                    <a:pt x="6764" y="9550"/>
                    <a:pt x="6811" y="9478"/>
                    <a:pt x="6811" y="9407"/>
                  </a:cubicBezTo>
                  <a:lnTo>
                    <a:pt x="6811" y="8264"/>
                  </a:lnTo>
                  <a:lnTo>
                    <a:pt x="7145" y="8264"/>
                  </a:lnTo>
                  <a:cubicBezTo>
                    <a:pt x="7407" y="8264"/>
                    <a:pt x="7621" y="8050"/>
                    <a:pt x="7621" y="7788"/>
                  </a:cubicBezTo>
                  <a:lnTo>
                    <a:pt x="7621" y="6835"/>
                  </a:lnTo>
                  <a:cubicBezTo>
                    <a:pt x="7621" y="6573"/>
                    <a:pt x="7407" y="6359"/>
                    <a:pt x="7145" y="6359"/>
                  </a:cubicBezTo>
                  <a:lnTo>
                    <a:pt x="6811" y="6359"/>
                  </a:lnTo>
                  <a:lnTo>
                    <a:pt x="6811" y="6002"/>
                  </a:lnTo>
                  <a:lnTo>
                    <a:pt x="7145" y="6002"/>
                  </a:lnTo>
                  <a:cubicBezTo>
                    <a:pt x="7407" y="6002"/>
                    <a:pt x="7621" y="5787"/>
                    <a:pt x="7621" y="5525"/>
                  </a:cubicBezTo>
                  <a:lnTo>
                    <a:pt x="7621" y="4573"/>
                  </a:lnTo>
                  <a:cubicBezTo>
                    <a:pt x="7621" y="4311"/>
                    <a:pt x="7407" y="4096"/>
                    <a:pt x="7145" y="4096"/>
                  </a:cubicBezTo>
                  <a:lnTo>
                    <a:pt x="6811" y="4096"/>
                  </a:lnTo>
                  <a:lnTo>
                    <a:pt x="6811" y="3739"/>
                  </a:lnTo>
                  <a:lnTo>
                    <a:pt x="7145" y="3739"/>
                  </a:lnTo>
                  <a:cubicBezTo>
                    <a:pt x="7407" y="3739"/>
                    <a:pt x="7621" y="3525"/>
                    <a:pt x="7621" y="3263"/>
                  </a:cubicBezTo>
                  <a:lnTo>
                    <a:pt x="7621" y="2310"/>
                  </a:lnTo>
                  <a:cubicBezTo>
                    <a:pt x="7621" y="2048"/>
                    <a:pt x="7407" y="1834"/>
                    <a:pt x="7145" y="1834"/>
                  </a:cubicBezTo>
                  <a:lnTo>
                    <a:pt x="6811" y="1834"/>
                  </a:lnTo>
                  <a:lnTo>
                    <a:pt x="6811" y="643"/>
                  </a:lnTo>
                  <a:cubicBezTo>
                    <a:pt x="6811" y="620"/>
                    <a:pt x="6788" y="548"/>
                    <a:pt x="6740" y="548"/>
                  </a:cubicBezTo>
                  <a:lnTo>
                    <a:pt x="739" y="548"/>
                  </a:lnTo>
                  <a:lnTo>
                    <a:pt x="739" y="381"/>
                  </a:lnTo>
                  <a:cubicBezTo>
                    <a:pt x="739" y="286"/>
                    <a:pt x="834" y="191"/>
                    <a:pt x="929" y="191"/>
                  </a:cubicBezTo>
                  <a:lnTo>
                    <a:pt x="7621" y="191"/>
                  </a:lnTo>
                  <a:cubicBezTo>
                    <a:pt x="7812" y="191"/>
                    <a:pt x="7954" y="334"/>
                    <a:pt x="7954" y="524"/>
                  </a:cubicBezTo>
                  <a:lnTo>
                    <a:pt x="7954" y="3811"/>
                  </a:lnTo>
                  <a:cubicBezTo>
                    <a:pt x="7978" y="3858"/>
                    <a:pt x="8050" y="3954"/>
                    <a:pt x="8097" y="3954"/>
                  </a:cubicBezTo>
                  <a:cubicBezTo>
                    <a:pt x="8193" y="3954"/>
                    <a:pt x="8240" y="3882"/>
                    <a:pt x="8240" y="3811"/>
                  </a:cubicBezTo>
                  <a:lnTo>
                    <a:pt x="8240" y="620"/>
                  </a:lnTo>
                  <a:cubicBezTo>
                    <a:pt x="8240" y="262"/>
                    <a:pt x="7978" y="0"/>
                    <a:pt x="76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33" name="Google Shape;333;p43"/>
            <p:cNvSpPr/>
            <p:nvPr/>
          </p:nvSpPr>
          <p:spPr>
            <a:xfrm>
              <a:off x="2466338" y="4082038"/>
              <a:ext cx="112159" cy="10084"/>
            </a:xfrm>
            <a:custGeom>
              <a:rect b="b" l="l" r="r" t="t"/>
              <a:pathLst>
                <a:path extrusionOk="0" h="287" w="3192">
                  <a:moveTo>
                    <a:pt x="143" y="1"/>
                  </a:moveTo>
                  <a:cubicBezTo>
                    <a:pt x="48" y="1"/>
                    <a:pt x="0" y="49"/>
                    <a:pt x="0" y="120"/>
                  </a:cubicBezTo>
                  <a:cubicBezTo>
                    <a:pt x="0" y="215"/>
                    <a:pt x="48" y="287"/>
                    <a:pt x="143" y="287"/>
                  </a:cubicBezTo>
                  <a:lnTo>
                    <a:pt x="3001" y="287"/>
                  </a:lnTo>
                  <a:cubicBezTo>
                    <a:pt x="3096" y="287"/>
                    <a:pt x="3168" y="239"/>
                    <a:pt x="3168" y="168"/>
                  </a:cubicBezTo>
                  <a:cubicBezTo>
                    <a:pt x="3191" y="96"/>
                    <a:pt x="3096" y="1"/>
                    <a:pt x="3001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34" name="Google Shape;334;p43"/>
            <p:cNvSpPr/>
            <p:nvPr/>
          </p:nvSpPr>
          <p:spPr>
            <a:xfrm>
              <a:off x="2466338" y="4149818"/>
              <a:ext cx="112159" cy="10928"/>
            </a:xfrm>
            <a:custGeom>
              <a:rect b="b" l="l" r="r" t="t"/>
              <a:pathLst>
                <a:path extrusionOk="0" h="311" w="3192">
                  <a:moveTo>
                    <a:pt x="143" y="1"/>
                  </a:moveTo>
                  <a:cubicBezTo>
                    <a:pt x="48" y="1"/>
                    <a:pt x="0" y="72"/>
                    <a:pt x="0" y="120"/>
                  </a:cubicBezTo>
                  <a:cubicBezTo>
                    <a:pt x="0" y="215"/>
                    <a:pt x="48" y="311"/>
                    <a:pt x="143" y="311"/>
                  </a:cubicBezTo>
                  <a:lnTo>
                    <a:pt x="3001" y="311"/>
                  </a:lnTo>
                  <a:cubicBezTo>
                    <a:pt x="3096" y="311"/>
                    <a:pt x="3168" y="239"/>
                    <a:pt x="3168" y="191"/>
                  </a:cubicBezTo>
                  <a:cubicBezTo>
                    <a:pt x="3191" y="72"/>
                    <a:pt x="3096" y="1"/>
                    <a:pt x="3001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35" name="Google Shape;335;p43"/>
            <p:cNvSpPr/>
            <p:nvPr/>
          </p:nvSpPr>
          <p:spPr>
            <a:xfrm>
              <a:off x="2466338" y="4216790"/>
              <a:ext cx="112159" cy="10893"/>
            </a:xfrm>
            <a:custGeom>
              <a:rect b="b" l="l" r="r" t="t"/>
              <a:pathLst>
                <a:path extrusionOk="0" h="310" w="3192">
                  <a:moveTo>
                    <a:pt x="143" y="0"/>
                  </a:moveTo>
                  <a:cubicBezTo>
                    <a:pt x="48" y="0"/>
                    <a:pt x="0" y="72"/>
                    <a:pt x="0" y="119"/>
                  </a:cubicBezTo>
                  <a:cubicBezTo>
                    <a:pt x="0" y="214"/>
                    <a:pt x="48" y="310"/>
                    <a:pt x="143" y="310"/>
                  </a:cubicBezTo>
                  <a:lnTo>
                    <a:pt x="3001" y="310"/>
                  </a:lnTo>
                  <a:cubicBezTo>
                    <a:pt x="3096" y="310"/>
                    <a:pt x="3168" y="238"/>
                    <a:pt x="3168" y="191"/>
                  </a:cubicBezTo>
                  <a:cubicBezTo>
                    <a:pt x="3191" y="72"/>
                    <a:pt x="3096" y="0"/>
                    <a:pt x="300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36" name="Google Shape;336;p43"/>
            <p:cNvSpPr/>
            <p:nvPr/>
          </p:nvSpPr>
          <p:spPr>
            <a:xfrm>
              <a:off x="2667992" y="4003224"/>
              <a:ext cx="56115" cy="296420"/>
            </a:xfrm>
            <a:custGeom>
              <a:rect b="b" l="l" r="r" t="t"/>
              <a:pathLst>
                <a:path extrusionOk="0" h="8436" w="1597">
                  <a:moveTo>
                    <a:pt x="519" y="931"/>
                  </a:moveTo>
                  <a:cubicBezTo>
                    <a:pt x="667" y="931"/>
                    <a:pt x="786" y="1042"/>
                    <a:pt x="786" y="1172"/>
                  </a:cubicBezTo>
                  <a:lnTo>
                    <a:pt x="786" y="5435"/>
                  </a:lnTo>
                  <a:lnTo>
                    <a:pt x="286" y="5435"/>
                  </a:lnTo>
                  <a:lnTo>
                    <a:pt x="286" y="1196"/>
                  </a:lnTo>
                  <a:cubicBezTo>
                    <a:pt x="286" y="1077"/>
                    <a:pt x="358" y="958"/>
                    <a:pt x="477" y="934"/>
                  </a:cubicBezTo>
                  <a:cubicBezTo>
                    <a:pt x="491" y="932"/>
                    <a:pt x="505" y="931"/>
                    <a:pt x="519" y="931"/>
                  </a:cubicBezTo>
                  <a:close/>
                  <a:moveTo>
                    <a:pt x="786" y="5721"/>
                  </a:moveTo>
                  <a:lnTo>
                    <a:pt x="786" y="7959"/>
                  </a:lnTo>
                  <a:cubicBezTo>
                    <a:pt x="786" y="8055"/>
                    <a:pt x="715" y="8126"/>
                    <a:pt x="643" y="8126"/>
                  </a:cubicBezTo>
                  <a:lnTo>
                    <a:pt x="453" y="8126"/>
                  </a:lnTo>
                  <a:cubicBezTo>
                    <a:pt x="358" y="8126"/>
                    <a:pt x="262" y="8055"/>
                    <a:pt x="262" y="7959"/>
                  </a:cubicBezTo>
                  <a:lnTo>
                    <a:pt x="262" y="5721"/>
                  </a:lnTo>
                  <a:close/>
                  <a:moveTo>
                    <a:pt x="535" y="1"/>
                  </a:moveTo>
                  <a:cubicBezTo>
                    <a:pt x="453" y="1"/>
                    <a:pt x="382" y="66"/>
                    <a:pt x="382" y="148"/>
                  </a:cubicBezTo>
                  <a:lnTo>
                    <a:pt x="382" y="648"/>
                  </a:lnTo>
                  <a:cubicBezTo>
                    <a:pt x="143" y="720"/>
                    <a:pt x="0" y="934"/>
                    <a:pt x="0" y="1196"/>
                  </a:cubicBezTo>
                  <a:lnTo>
                    <a:pt x="0" y="7959"/>
                  </a:lnTo>
                  <a:cubicBezTo>
                    <a:pt x="0" y="8221"/>
                    <a:pt x="215" y="8436"/>
                    <a:pt x="477" y="8436"/>
                  </a:cubicBezTo>
                  <a:lnTo>
                    <a:pt x="620" y="8436"/>
                  </a:lnTo>
                  <a:cubicBezTo>
                    <a:pt x="905" y="8436"/>
                    <a:pt x="1120" y="8221"/>
                    <a:pt x="1120" y="7959"/>
                  </a:cubicBezTo>
                  <a:lnTo>
                    <a:pt x="1120" y="7769"/>
                  </a:lnTo>
                  <a:lnTo>
                    <a:pt x="1429" y="7769"/>
                  </a:lnTo>
                  <a:cubicBezTo>
                    <a:pt x="1525" y="7769"/>
                    <a:pt x="1596" y="7721"/>
                    <a:pt x="1596" y="7626"/>
                  </a:cubicBezTo>
                  <a:lnTo>
                    <a:pt x="1596" y="5268"/>
                  </a:lnTo>
                  <a:cubicBezTo>
                    <a:pt x="1548" y="5197"/>
                    <a:pt x="1501" y="5125"/>
                    <a:pt x="1406" y="5125"/>
                  </a:cubicBezTo>
                  <a:cubicBezTo>
                    <a:pt x="1310" y="5125"/>
                    <a:pt x="1263" y="5197"/>
                    <a:pt x="1263" y="5268"/>
                  </a:cubicBezTo>
                  <a:lnTo>
                    <a:pt x="1263" y="7483"/>
                  </a:lnTo>
                  <a:lnTo>
                    <a:pt x="1072" y="7483"/>
                  </a:lnTo>
                  <a:lnTo>
                    <a:pt x="1072" y="1196"/>
                  </a:lnTo>
                  <a:cubicBezTo>
                    <a:pt x="1072" y="958"/>
                    <a:pt x="905" y="744"/>
                    <a:pt x="691" y="648"/>
                  </a:cubicBezTo>
                  <a:lnTo>
                    <a:pt x="691" y="148"/>
                  </a:lnTo>
                  <a:cubicBezTo>
                    <a:pt x="691" y="101"/>
                    <a:pt x="620" y="5"/>
                    <a:pt x="572" y="5"/>
                  </a:cubicBezTo>
                  <a:cubicBezTo>
                    <a:pt x="560" y="2"/>
                    <a:pt x="547" y="1"/>
                    <a:pt x="535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</p:grpSp>
      <p:grpSp>
        <p:nvGrpSpPr>
          <p:cNvPr id="337" name="Google Shape;337;p43"/>
          <p:cNvGrpSpPr/>
          <p:nvPr/>
        </p:nvGrpSpPr>
        <p:grpSpPr>
          <a:xfrm>
            <a:off x="859608" y="3670945"/>
            <a:ext cx="377447" cy="377447"/>
            <a:chOff x="713258" y="2158295"/>
            <a:chExt cx="377447" cy="377447"/>
          </a:xfrm>
        </p:grpSpPr>
        <p:sp>
          <p:nvSpPr>
            <p:cNvPr id="338" name="Google Shape;338;p43"/>
            <p:cNvSpPr/>
            <p:nvPr/>
          </p:nvSpPr>
          <p:spPr>
            <a:xfrm>
              <a:off x="766807" y="2199827"/>
              <a:ext cx="82889" cy="69572"/>
            </a:xfrm>
            <a:custGeom>
              <a:rect b="b" l="l" r="r" t="t"/>
              <a:pathLst>
                <a:path extrusionOk="0" h="1980" w="2359">
                  <a:moveTo>
                    <a:pt x="2174" y="1"/>
                  </a:moveTo>
                  <a:cubicBezTo>
                    <a:pt x="2156" y="1"/>
                    <a:pt x="2137" y="4"/>
                    <a:pt x="2120" y="9"/>
                  </a:cubicBezTo>
                  <a:cubicBezTo>
                    <a:pt x="1239" y="367"/>
                    <a:pt x="573" y="962"/>
                    <a:pt x="49" y="1748"/>
                  </a:cubicBezTo>
                  <a:cubicBezTo>
                    <a:pt x="1" y="1796"/>
                    <a:pt x="25" y="1915"/>
                    <a:pt x="120" y="1938"/>
                  </a:cubicBezTo>
                  <a:cubicBezTo>
                    <a:pt x="139" y="1967"/>
                    <a:pt x="169" y="1980"/>
                    <a:pt x="201" y="1980"/>
                  </a:cubicBezTo>
                  <a:cubicBezTo>
                    <a:pt x="250" y="1980"/>
                    <a:pt x="306" y="1948"/>
                    <a:pt x="334" y="1891"/>
                  </a:cubicBezTo>
                  <a:cubicBezTo>
                    <a:pt x="811" y="1176"/>
                    <a:pt x="1454" y="605"/>
                    <a:pt x="2240" y="271"/>
                  </a:cubicBezTo>
                  <a:cubicBezTo>
                    <a:pt x="2311" y="271"/>
                    <a:pt x="2359" y="200"/>
                    <a:pt x="2311" y="105"/>
                  </a:cubicBezTo>
                  <a:cubicBezTo>
                    <a:pt x="2293" y="32"/>
                    <a:pt x="2233" y="1"/>
                    <a:pt x="2174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39" name="Google Shape;339;p43"/>
            <p:cNvSpPr/>
            <p:nvPr/>
          </p:nvSpPr>
          <p:spPr>
            <a:xfrm>
              <a:off x="767651" y="2423688"/>
              <a:ext cx="82046" cy="68834"/>
            </a:xfrm>
            <a:custGeom>
              <a:rect b="b" l="l" r="r" t="t"/>
              <a:pathLst>
                <a:path extrusionOk="0" h="1959" w="2335">
                  <a:moveTo>
                    <a:pt x="148" y="1"/>
                  </a:moveTo>
                  <a:cubicBezTo>
                    <a:pt x="128" y="1"/>
                    <a:pt x="110" y="7"/>
                    <a:pt x="96" y="21"/>
                  </a:cubicBezTo>
                  <a:cubicBezTo>
                    <a:pt x="25" y="68"/>
                    <a:pt x="1" y="164"/>
                    <a:pt x="25" y="211"/>
                  </a:cubicBezTo>
                  <a:cubicBezTo>
                    <a:pt x="549" y="997"/>
                    <a:pt x="1215" y="1592"/>
                    <a:pt x="2096" y="1950"/>
                  </a:cubicBezTo>
                  <a:cubicBezTo>
                    <a:pt x="2113" y="1955"/>
                    <a:pt x="2132" y="1958"/>
                    <a:pt x="2150" y="1958"/>
                  </a:cubicBezTo>
                  <a:cubicBezTo>
                    <a:pt x="2209" y="1958"/>
                    <a:pt x="2269" y="1927"/>
                    <a:pt x="2287" y="1854"/>
                  </a:cubicBezTo>
                  <a:cubicBezTo>
                    <a:pt x="2335" y="1807"/>
                    <a:pt x="2287" y="1712"/>
                    <a:pt x="2216" y="1664"/>
                  </a:cubicBezTo>
                  <a:cubicBezTo>
                    <a:pt x="1430" y="1354"/>
                    <a:pt x="739" y="783"/>
                    <a:pt x="310" y="68"/>
                  </a:cubicBezTo>
                  <a:cubicBezTo>
                    <a:pt x="260" y="35"/>
                    <a:pt x="197" y="1"/>
                    <a:pt x="148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40" name="Google Shape;340;p43"/>
            <p:cNvSpPr/>
            <p:nvPr/>
          </p:nvSpPr>
          <p:spPr>
            <a:xfrm>
              <a:off x="955952" y="2422950"/>
              <a:ext cx="82854" cy="70416"/>
            </a:xfrm>
            <a:custGeom>
              <a:rect b="b" l="l" r="r" t="t"/>
              <a:pathLst>
                <a:path extrusionOk="0" h="2004" w="2358">
                  <a:moveTo>
                    <a:pt x="2181" y="0"/>
                  </a:moveTo>
                  <a:cubicBezTo>
                    <a:pt x="2132" y="0"/>
                    <a:pt x="2077" y="32"/>
                    <a:pt x="2048" y="89"/>
                  </a:cubicBezTo>
                  <a:cubicBezTo>
                    <a:pt x="1572" y="828"/>
                    <a:pt x="929" y="1399"/>
                    <a:pt x="119" y="1733"/>
                  </a:cubicBezTo>
                  <a:cubicBezTo>
                    <a:pt x="71" y="1756"/>
                    <a:pt x="0" y="1852"/>
                    <a:pt x="24" y="1899"/>
                  </a:cubicBezTo>
                  <a:cubicBezTo>
                    <a:pt x="60" y="1972"/>
                    <a:pt x="111" y="2003"/>
                    <a:pt x="175" y="2003"/>
                  </a:cubicBezTo>
                  <a:cubicBezTo>
                    <a:pt x="195" y="2003"/>
                    <a:pt x="216" y="2000"/>
                    <a:pt x="238" y="1994"/>
                  </a:cubicBezTo>
                  <a:cubicBezTo>
                    <a:pt x="1096" y="1637"/>
                    <a:pt x="1810" y="1018"/>
                    <a:pt x="2334" y="208"/>
                  </a:cubicBezTo>
                  <a:cubicBezTo>
                    <a:pt x="2358" y="161"/>
                    <a:pt x="2358" y="66"/>
                    <a:pt x="2262" y="42"/>
                  </a:cubicBezTo>
                  <a:cubicBezTo>
                    <a:pt x="2244" y="14"/>
                    <a:pt x="2214" y="0"/>
                    <a:pt x="218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41" name="Google Shape;341;p43"/>
            <p:cNvSpPr/>
            <p:nvPr/>
          </p:nvSpPr>
          <p:spPr>
            <a:xfrm>
              <a:off x="955109" y="2199827"/>
              <a:ext cx="83698" cy="70907"/>
            </a:xfrm>
            <a:custGeom>
              <a:rect b="b" l="l" r="r" t="t"/>
              <a:pathLst>
                <a:path extrusionOk="0" h="2018" w="2382">
                  <a:moveTo>
                    <a:pt x="172" y="1"/>
                  </a:moveTo>
                  <a:cubicBezTo>
                    <a:pt x="102" y="1"/>
                    <a:pt x="42" y="32"/>
                    <a:pt x="24" y="105"/>
                  </a:cubicBezTo>
                  <a:cubicBezTo>
                    <a:pt x="0" y="200"/>
                    <a:pt x="24" y="271"/>
                    <a:pt x="119" y="319"/>
                  </a:cubicBezTo>
                  <a:cubicBezTo>
                    <a:pt x="929" y="629"/>
                    <a:pt x="1572" y="1200"/>
                    <a:pt x="2048" y="1938"/>
                  </a:cubicBezTo>
                  <a:cubicBezTo>
                    <a:pt x="2090" y="1994"/>
                    <a:pt x="2132" y="2017"/>
                    <a:pt x="2179" y="2017"/>
                  </a:cubicBezTo>
                  <a:cubicBezTo>
                    <a:pt x="2212" y="2017"/>
                    <a:pt x="2247" y="2006"/>
                    <a:pt x="2286" y="1986"/>
                  </a:cubicBezTo>
                  <a:cubicBezTo>
                    <a:pt x="2358" y="1915"/>
                    <a:pt x="2382" y="1819"/>
                    <a:pt x="2310" y="1772"/>
                  </a:cubicBezTo>
                  <a:cubicBezTo>
                    <a:pt x="1810" y="986"/>
                    <a:pt x="1096" y="367"/>
                    <a:pt x="238" y="9"/>
                  </a:cubicBezTo>
                  <a:cubicBezTo>
                    <a:pt x="216" y="4"/>
                    <a:pt x="193" y="1"/>
                    <a:pt x="17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42" name="Google Shape;342;p43"/>
            <p:cNvSpPr/>
            <p:nvPr/>
          </p:nvSpPr>
          <p:spPr>
            <a:xfrm>
              <a:off x="796112" y="2261985"/>
              <a:ext cx="54428" cy="173333"/>
            </a:xfrm>
            <a:custGeom>
              <a:rect b="b" l="l" r="r" t="t"/>
              <a:pathLst>
                <a:path extrusionOk="0" h="4933" w="1549">
                  <a:moveTo>
                    <a:pt x="1327" y="1"/>
                  </a:moveTo>
                  <a:cubicBezTo>
                    <a:pt x="1297" y="1"/>
                    <a:pt x="1266" y="8"/>
                    <a:pt x="1239" y="27"/>
                  </a:cubicBezTo>
                  <a:cubicBezTo>
                    <a:pt x="477" y="598"/>
                    <a:pt x="0" y="1503"/>
                    <a:pt x="0" y="2456"/>
                  </a:cubicBezTo>
                  <a:cubicBezTo>
                    <a:pt x="0" y="3408"/>
                    <a:pt x="477" y="4337"/>
                    <a:pt x="1239" y="4908"/>
                  </a:cubicBezTo>
                  <a:cubicBezTo>
                    <a:pt x="1271" y="4924"/>
                    <a:pt x="1302" y="4932"/>
                    <a:pt x="1332" y="4932"/>
                  </a:cubicBezTo>
                  <a:cubicBezTo>
                    <a:pt x="1392" y="4932"/>
                    <a:pt x="1445" y="4901"/>
                    <a:pt x="1477" y="4837"/>
                  </a:cubicBezTo>
                  <a:cubicBezTo>
                    <a:pt x="1548" y="4742"/>
                    <a:pt x="1548" y="4647"/>
                    <a:pt x="1453" y="4623"/>
                  </a:cubicBezTo>
                  <a:cubicBezTo>
                    <a:pt x="739" y="4099"/>
                    <a:pt x="334" y="3313"/>
                    <a:pt x="334" y="2432"/>
                  </a:cubicBezTo>
                  <a:cubicBezTo>
                    <a:pt x="334" y="1574"/>
                    <a:pt x="739" y="765"/>
                    <a:pt x="1429" y="265"/>
                  </a:cubicBezTo>
                  <a:cubicBezTo>
                    <a:pt x="1477" y="217"/>
                    <a:pt x="1525" y="122"/>
                    <a:pt x="1453" y="50"/>
                  </a:cubicBezTo>
                  <a:cubicBezTo>
                    <a:pt x="1424" y="21"/>
                    <a:pt x="1376" y="1"/>
                    <a:pt x="1327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43" name="Google Shape;343;p43"/>
            <p:cNvSpPr/>
            <p:nvPr/>
          </p:nvSpPr>
          <p:spPr>
            <a:xfrm>
              <a:off x="955952" y="2260791"/>
              <a:ext cx="53585" cy="172841"/>
            </a:xfrm>
            <a:custGeom>
              <a:rect b="b" l="l" r="r" t="t"/>
              <a:pathLst>
                <a:path extrusionOk="0" h="4919" w="1525">
                  <a:moveTo>
                    <a:pt x="189" y="0"/>
                  </a:moveTo>
                  <a:cubicBezTo>
                    <a:pt x="140" y="0"/>
                    <a:pt x="87" y="30"/>
                    <a:pt x="71" y="61"/>
                  </a:cubicBezTo>
                  <a:cubicBezTo>
                    <a:pt x="0" y="132"/>
                    <a:pt x="24" y="251"/>
                    <a:pt x="95" y="275"/>
                  </a:cubicBezTo>
                  <a:cubicBezTo>
                    <a:pt x="786" y="775"/>
                    <a:pt x="1191" y="1585"/>
                    <a:pt x="1191" y="2442"/>
                  </a:cubicBezTo>
                  <a:cubicBezTo>
                    <a:pt x="1191" y="3299"/>
                    <a:pt x="762" y="4109"/>
                    <a:pt x="95" y="4609"/>
                  </a:cubicBezTo>
                  <a:cubicBezTo>
                    <a:pt x="24" y="4681"/>
                    <a:pt x="0" y="4776"/>
                    <a:pt x="71" y="4823"/>
                  </a:cubicBezTo>
                  <a:cubicBezTo>
                    <a:pt x="103" y="4887"/>
                    <a:pt x="156" y="4919"/>
                    <a:pt x="216" y="4919"/>
                  </a:cubicBezTo>
                  <a:cubicBezTo>
                    <a:pt x="246" y="4919"/>
                    <a:pt x="278" y="4911"/>
                    <a:pt x="310" y="4895"/>
                  </a:cubicBezTo>
                  <a:cubicBezTo>
                    <a:pt x="1072" y="4323"/>
                    <a:pt x="1524" y="3418"/>
                    <a:pt x="1524" y="2466"/>
                  </a:cubicBezTo>
                  <a:cubicBezTo>
                    <a:pt x="1500" y="1966"/>
                    <a:pt x="1381" y="1489"/>
                    <a:pt x="1167" y="1085"/>
                  </a:cubicBezTo>
                  <a:cubicBezTo>
                    <a:pt x="953" y="656"/>
                    <a:pt x="667" y="299"/>
                    <a:pt x="262" y="37"/>
                  </a:cubicBezTo>
                  <a:cubicBezTo>
                    <a:pt x="244" y="10"/>
                    <a:pt x="217" y="0"/>
                    <a:pt x="189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44" name="Google Shape;344;p43"/>
            <p:cNvSpPr/>
            <p:nvPr/>
          </p:nvSpPr>
          <p:spPr>
            <a:xfrm>
              <a:off x="843794" y="2287987"/>
              <a:ext cx="117184" cy="117184"/>
            </a:xfrm>
            <a:custGeom>
              <a:rect b="b" l="l" r="r" t="t"/>
              <a:pathLst>
                <a:path extrusionOk="0" h="3335" w="3335">
                  <a:moveTo>
                    <a:pt x="1668" y="358"/>
                  </a:moveTo>
                  <a:cubicBezTo>
                    <a:pt x="2406" y="358"/>
                    <a:pt x="3002" y="954"/>
                    <a:pt x="3002" y="1692"/>
                  </a:cubicBezTo>
                  <a:cubicBezTo>
                    <a:pt x="3002" y="2454"/>
                    <a:pt x="2406" y="3049"/>
                    <a:pt x="1668" y="3049"/>
                  </a:cubicBezTo>
                  <a:cubicBezTo>
                    <a:pt x="930" y="3049"/>
                    <a:pt x="334" y="2454"/>
                    <a:pt x="334" y="1692"/>
                  </a:cubicBezTo>
                  <a:cubicBezTo>
                    <a:pt x="334" y="954"/>
                    <a:pt x="930" y="358"/>
                    <a:pt x="1668" y="358"/>
                  </a:cubicBezTo>
                  <a:close/>
                  <a:moveTo>
                    <a:pt x="1668" y="1"/>
                  </a:moveTo>
                  <a:cubicBezTo>
                    <a:pt x="763" y="1"/>
                    <a:pt x="1" y="739"/>
                    <a:pt x="1" y="1668"/>
                  </a:cubicBezTo>
                  <a:cubicBezTo>
                    <a:pt x="1" y="2597"/>
                    <a:pt x="763" y="3335"/>
                    <a:pt x="1668" y="3335"/>
                  </a:cubicBezTo>
                  <a:cubicBezTo>
                    <a:pt x="2597" y="3335"/>
                    <a:pt x="3335" y="2597"/>
                    <a:pt x="3335" y="1668"/>
                  </a:cubicBezTo>
                  <a:cubicBezTo>
                    <a:pt x="3335" y="739"/>
                    <a:pt x="2597" y="1"/>
                    <a:pt x="1668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45" name="Google Shape;345;p43"/>
            <p:cNvSpPr/>
            <p:nvPr/>
          </p:nvSpPr>
          <p:spPr>
            <a:xfrm>
              <a:off x="867230" y="2216869"/>
              <a:ext cx="71153" cy="65321"/>
            </a:xfrm>
            <a:custGeom>
              <a:rect b="b" l="l" r="r" t="t"/>
              <a:pathLst>
                <a:path extrusionOk="0" h="1859" w="2025">
                  <a:moveTo>
                    <a:pt x="1525" y="334"/>
                  </a:moveTo>
                  <a:cubicBezTo>
                    <a:pt x="1596" y="334"/>
                    <a:pt x="1692" y="429"/>
                    <a:pt x="1692" y="501"/>
                  </a:cubicBezTo>
                  <a:lnTo>
                    <a:pt x="1692" y="1525"/>
                  </a:lnTo>
                  <a:lnTo>
                    <a:pt x="334" y="1525"/>
                  </a:lnTo>
                  <a:lnTo>
                    <a:pt x="334" y="501"/>
                  </a:lnTo>
                  <a:cubicBezTo>
                    <a:pt x="334" y="429"/>
                    <a:pt x="406" y="334"/>
                    <a:pt x="501" y="334"/>
                  </a:cubicBezTo>
                  <a:close/>
                  <a:moveTo>
                    <a:pt x="501" y="1"/>
                  </a:moveTo>
                  <a:cubicBezTo>
                    <a:pt x="239" y="1"/>
                    <a:pt x="1" y="215"/>
                    <a:pt x="1" y="501"/>
                  </a:cubicBezTo>
                  <a:lnTo>
                    <a:pt x="1" y="1692"/>
                  </a:lnTo>
                  <a:cubicBezTo>
                    <a:pt x="1" y="1787"/>
                    <a:pt x="48" y="1858"/>
                    <a:pt x="144" y="1858"/>
                  </a:cubicBezTo>
                  <a:lnTo>
                    <a:pt x="1811" y="1858"/>
                  </a:lnTo>
                  <a:cubicBezTo>
                    <a:pt x="1906" y="1858"/>
                    <a:pt x="1953" y="1787"/>
                    <a:pt x="1953" y="1692"/>
                  </a:cubicBezTo>
                  <a:lnTo>
                    <a:pt x="1953" y="501"/>
                  </a:lnTo>
                  <a:cubicBezTo>
                    <a:pt x="2025" y="239"/>
                    <a:pt x="1787" y="1"/>
                    <a:pt x="1525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46" name="Google Shape;346;p43"/>
            <p:cNvSpPr/>
            <p:nvPr/>
          </p:nvSpPr>
          <p:spPr>
            <a:xfrm>
              <a:off x="860554" y="2158295"/>
              <a:ext cx="72840" cy="58680"/>
            </a:xfrm>
            <a:custGeom>
              <a:rect b="b" l="l" r="r" t="t"/>
              <a:pathLst>
                <a:path extrusionOk="0" h="1670" w="2073">
                  <a:moveTo>
                    <a:pt x="1191" y="334"/>
                  </a:moveTo>
                  <a:cubicBezTo>
                    <a:pt x="1429" y="334"/>
                    <a:pt x="1620" y="477"/>
                    <a:pt x="1667" y="691"/>
                  </a:cubicBezTo>
                  <a:lnTo>
                    <a:pt x="453" y="691"/>
                  </a:lnTo>
                  <a:cubicBezTo>
                    <a:pt x="572" y="548"/>
                    <a:pt x="786" y="334"/>
                    <a:pt x="1191" y="334"/>
                  </a:cubicBezTo>
                  <a:close/>
                  <a:moveTo>
                    <a:pt x="1715" y="1025"/>
                  </a:moveTo>
                  <a:cubicBezTo>
                    <a:pt x="1620" y="1215"/>
                    <a:pt x="1429" y="1382"/>
                    <a:pt x="1191" y="1382"/>
                  </a:cubicBezTo>
                  <a:cubicBezTo>
                    <a:pt x="953" y="1382"/>
                    <a:pt x="786" y="1215"/>
                    <a:pt x="715" y="1025"/>
                  </a:cubicBezTo>
                  <a:close/>
                  <a:moveTo>
                    <a:pt x="1191" y="1"/>
                  </a:moveTo>
                  <a:cubicBezTo>
                    <a:pt x="429" y="1"/>
                    <a:pt x="95" y="501"/>
                    <a:pt x="48" y="810"/>
                  </a:cubicBezTo>
                  <a:cubicBezTo>
                    <a:pt x="0" y="882"/>
                    <a:pt x="95" y="1001"/>
                    <a:pt x="191" y="1001"/>
                  </a:cubicBezTo>
                  <a:lnTo>
                    <a:pt x="357" y="1001"/>
                  </a:lnTo>
                  <a:cubicBezTo>
                    <a:pt x="449" y="1390"/>
                    <a:pt x="782" y="1669"/>
                    <a:pt x="1189" y="1669"/>
                  </a:cubicBezTo>
                  <a:cubicBezTo>
                    <a:pt x="1205" y="1669"/>
                    <a:pt x="1222" y="1669"/>
                    <a:pt x="1239" y="1668"/>
                  </a:cubicBezTo>
                  <a:cubicBezTo>
                    <a:pt x="1643" y="1644"/>
                    <a:pt x="1977" y="1311"/>
                    <a:pt x="2001" y="882"/>
                  </a:cubicBezTo>
                  <a:cubicBezTo>
                    <a:pt x="2072" y="429"/>
                    <a:pt x="1667" y="1"/>
                    <a:pt x="1191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47" name="Google Shape;347;p43"/>
            <p:cNvSpPr/>
            <p:nvPr/>
          </p:nvSpPr>
          <p:spPr>
            <a:xfrm>
              <a:off x="1021203" y="2341572"/>
              <a:ext cx="69502" cy="64442"/>
            </a:xfrm>
            <a:custGeom>
              <a:rect b="b" l="l" r="r" t="t"/>
              <a:pathLst>
                <a:path extrusionOk="0" h="1834" w="1978">
                  <a:moveTo>
                    <a:pt x="1501" y="333"/>
                  </a:moveTo>
                  <a:cubicBezTo>
                    <a:pt x="1596" y="333"/>
                    <a:pt x="1691" y="405"/>
                    <a:pt x="1691" y="500"/>
                  </a:cubicBezTo>
                  <a:lnTo>
                    <a:pt x="1691" y="1524"/>
                  </a:lnTo>
                  <a:lnTo>
                    <a:pt x="310" y="1524"/>
                  </a:lnTo>
                  <a:lnTo>
                    <a:pt x="310" y="500"/>
                  </a:lnTo>
                  <a:cubicBezTo>
                    <a:pt x="310" y="405"/>
                    <a:pt x="405" y="333"/>
                    <a:pt x="501" y="333"/>
                  </a:cubicBezTo>
                  <a:close/>
                  <a:moveTo>
                    <a:pt x="501" y="0"/>
                  </a:moveTo>
                  <a:cubicBezTo>
                    <a:pt x="215" y="0"/>
                    <a:pt x="1" y="191"/>
                    <a:pt x="1" y="500"/>
                  </a:cubicBezTo>
                  <a:lnTo>
                    <a:pt x="1" y="1691"/>
                  </a:lnTo>
                  <a:cubicBezTo>
                    <a:pt x="1" y="1786"/>
                    <a:pt x="48" y="1834"/>
                    <a:pt x="143" y="1834"/>
                  </a:cubicBezTo>
                  <a:lnTo>
                    <a:pt x="1810" y="1834"/>
                  </a:lnTo>
                  <a:cubicBezTo>
                    <a:pt x="1906" y="1834"/>
                    <a:pt x="1953" y="1786"/>
                    <a:pt x="1953" y="1691"/>
                  </a:cubicBezTo>
                  <a:lnTo>
                    <a:pt x="1953" y="500"/>
                  </a:lnTo>
                  <a:cubicBezTo>
                    <a:pt x="1977" y="214"/>
                    <a:pt x="1787" y="0"/>
                    <a:pt x="150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48" name="Google Shape;348;p43"/>
            <p:cNvSpPr/>
            <p:nvPr/>
          </p:nvSpPr>
          <p:spPr>
            <a:xfrm>
              <a:off x="1014527" y="2282998"/>
              <a:ext cx="71997" cy="58644"/>
            </a:xfrm>
            <a:custGeom>
              <a:rect b="b" l="l" r="r" t="t"/>
              <a:pathLst>
                <a:path extrusionOk="0" h="1669" w="2049">
                  <a:moveTo>
                    <a:pt x="1167" y="333"/>
                  </a:moveTo>
                  <a:cubicBezTo>
                    <a:pt x="1405" y="333"/>
                    <a:pt x="1572" y="476"/>
                    <a:pt x="1643" y="691"/>
                  </a:cubicBezTo>
                  <a:lnTo>
                    <a:pt x="429" y="691"/>
                  </a:lnTo>
                  <a:cubicBezTo>
                    <a:pt x="548" y="524"/>
                    <a:pt x="738" y="333"/>
                    <a:pt x="1167" y="333"/>
                  </a:cubicBezTo>
                  <a:close/>
                  <a:moveTo>
                    <a:pt x="1691" y="976"/>
                  </a:moveTo>
                  <a:cubicBezTo>
                    <a:pt x="1619" y="1191"/>
                    <a:pt x="1405" y="1334"/>
                    <a:pt x="1191" y="1334"/>
                  </a:cubicBezTo>
                  <a:cubicBezTo>
                    <a:pt x="953" y="1334"/>
                    <a:pt x="786" y="1191"/>
                    <a:pt x="714" y="976"/>
                  </a:cubicBezTo>
                  <a:close/>
                  <a:moveTo>
                    <a:pt x="1191" y="0"/>
                  </a:moveTo>
                  <a:cubicBezTo>
                    <a:pt x="429" y="0"/>
                    <a:pt x="95" y="500"/>
                    <a:pt x="24" y="810"/>
                  </a:cubicBezTo>
                  <a:cubicBezTo>
                    <a:pt x="0" y="881"/>
                    <a:pt x="95" y="1000"/>
                    <a:pt x="191" y="1000"/>
                  </a:cubicBezTo>
                  <a:lnTo>
                    <a:pt x="357" y="1000"/>
                  </a:lnTo>
                  <a:cubicBezTo>
                    <a:pt x="449" y="1389"/>
                    <a:pt x="782" y="1668"/>
                    <a:pt x="1168" y="1668"/>
                  </a:cubicBezTo>
                  <a:cubicBezTo>
                    <a:pt x="1183" y="1668"/>
                    <a:pt x="1199" y="1668"/>
                    <a:pt x="1215" y="1667"/>
                  </a:cubicBezTo>
                  <a:cubicBezTo>
                    <a:pt x="1643" y="1619"/>
                    <a:pt x="1977" y="1310"/>
                    <a:pt x="2000" y="881"/>
                  </a:cubicBezTo>
                  <a:cubicBezTo>
                    <a:pt x="2048" y="405"/>
                    <a:pt x="1667" y="0"/>
                    <a:pt x="119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49" name="Google Shape;349;p43"/>
            <p:cNvSpPr/>
            <p:nvPr/>
          </p:nvSpPr>
          <p:spPr>
            <a:xfrm>
              <a:off x="867230" y="2471264"/>
              <a:ext cx="71153" cy="64477"/>
            </a:xfrm>
            <a:custGeom>
              <a:rect b="b" l="l" r="r" t="t"/>
              <a:pathLst>
                <a:path extrusionOk="0" h="1835" w="2025">
                  <a:moveTo>
                    <a:pt x="1525" y="310"/>
                  </a:moveTo>
                  <a:cubicBezTo>
                    <a:pt x="1596" y="310"/>
                    <a:pt x="1692" y="405"/>
                    <a:pt x="1692" y="500"/>
                  </a:cubicBezTo>
                  <a:lnTo>
                    <a:pt x="1692" y="1501"/>
                  </a:lnTo>
                  <a:lnTo>
                    <a:pt x="334" y="1501"/>
                  </a:lnTo>
                  <a:lnTo>
                    <a:pt x="334" y="500"/>
                  </a:lnTo>
                  <a:cubicBezTo>
                    <a:pt x="334" y="405"/>
                    <a:pt x="406" y="310"/>
                    <a:pt x="501" y="310"/>
                  </a:cubicBezTo>
                  <a:close/>
                  <a:moveTo>
                    <a:pt x="501" y="0"/>
                  </a:moveTo>
                  <a:cubicBezTo>
                    <a:pt x="239" y="0"/>
                    <a:pt x="1" y="215"/>
                    <a:pt x="1" y="500"/>
                  </a:cubicBezTo>
                  <a:lnTo>
                    <a:pt x="1" y="1691"/>
                  </a:lnTo>
                  <a:cubicBezTo>
                    <a:pt x="1" y="1786"/>
                    <a:pt x="48" y="1834"/>
                    <a:pt x="144" y="1834"/>
                  </a:cubicBezTo>
                  <a:lnTo>
                    <a:pt x="1811" y="1834"/>
                  </a:lnTo>
                  <a:cubicBezTo>
                    <a:pt x="1906" y="1834"/>
                    <a:pt x="1953" y="1786"/>
                    <a:pt x="1953" y="1691"/>
                  </a:cubicBezTo>
                  <a:lnTo>
                    <a:pt x="1953" y="500"/>
                  </a:lnTo>
                  <a:cubicBezTo>
                    <a:pt x="2025" y="215"/>
                    <a:pt x="1787" y="0"/>
                    <a:pt x="1525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50" name="Google Shape;350;p43"/>
            <p:cNvSpPr/>
            <p:nvPr/>
          </p:nvSpPr>
          <p:spPr>
            <a:xfrm>
              <a:off x="860554" y="2412690"/>
              <a:ext cx="72840" cy="58644"/>
            </a:xfrm>
            <a:custGeom>
              <a:rect b="b" l="l" r="r" t="t"/>
              <a:pathLst>
                <a:path extrusionOk="0" h="1669" w="2073">
                  <a:moveTo>
                    <a:pt x="1191" y="286"/>
                  </a:moveTo>
                  <a:cubicBezTo>
                    <a:pt x="1429" y="286"/>
                    <a:pt x="1620" y="453"/>
                    <a:pt x="1667" y="643"/>
                  </a:cubicBezTo>
                  <a:lnTo>
                    <a:pt x="453" y="643"/>
                  </a:lnTo>
                  <a:cubicBezTo>
                    <a:pt x="572" y="500"/>
                    <a:pt x="786" y="286"/>
                    <a:pt x="1191" y="286"/>
                  </a:cubicBezTo>
                  <a:close/>
                  <a:moveTo>
                    <a:pt x="1715" y="977"/>
                  </a:moveTo>
                  <a:cubicBezTo>
                    <a:pt x="1620" y="1191"/>
                    <a:pt x="1429" y="1334"/>
                    <a:pt x="1191" y="1334"/>
                  </a:cubicBezTo>
                  <a:cubicBezTo>
                    <a:pt x="953" y="1334"/>
                    <a:pt x="786" y="1191"/>
                    <a:pt x="715" y="977"/>
                  </a:cubicBezTo>
                  <a:close/>
                  <a:moveTo>
                    <a:pt x="1191" y="0"/>
                  </a:moveTo>
                  <a:cubicBezTo>
                    <a:pt x="429" y="0"/>
                    <a:pt x="95" y="500"/>
                    <a:pt x="48" y="786"/>
                  </a:cubicBezTo>
                  <a:cubicBezTo>
                    <a:pt x="0" y="881"/>
                    <a:pt x="95" y="1001"/>
                    <a:pt x="191" y="1001"/>
                  </a:cubicBezTo>
                  <a:lnTo>
                    <a:pt x="357" y="1001"/>
                  </a:lnTo>
                  <a:cubicBezTo>
                    <a:pt x="449" y="1368"/>
                    <a:pt x="784" y="1669"/>
                    <a:pt x="1192" y="1669"/>
                  </a:cubicBezTo>
                  <a:cubicBezTo>
                    <a:pt x="1208" y="1669"/>
                    <a:pt x="1223" y="1668"/>
                    <a:pt x="1239" y="1667"/>
                  </a:cubicBezTo>
                  <a:cubicBezTo>
                    <a:pt x="1643" y="1620"/>
                    <a:pt x="1977" y="1310"/>
                    <a:pt x="2001" y="881"/>
                  </a:cubicBezTo>
                  <a:cubicBezTo>
                    <a:pt x="2072" y="381"/>
                    <a:pt x="1667" y="0"/>
                    <a:pt x="119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51" name="Google Shape;351;p43"/>
            <p:cNvSpPr/>
            <p:nvPr/>
          </p:nvSpPr>
          <p:spPr>
            <a:xfrm>
              <a:off x="719126" y="2346561"/>
              <a:ext cx="70310" cy="64477"/>
            </a:xfrm>
            <a:custGeom>
              <a:rect b="b" l="l" r="r" t="t"/>
              <a:pathLst>
                <a:path extrusionOk="0" h="1835" w="2001">
                  <a:moveTo>
                    <a:pt x="1525" y="334"/>
                  </a:moveTo>
                  <a:cubicBezTo>
                    <a:pt x="1620" y="334"/>
                    <a:pt x="1715" y="430"/>
                    <a:pt x="1715" y="501"/>
                  </a:cubicBezTo>
                  <a:lnTo>
                    <a:pt x="1715" y="1525"/>
                  </a:lnTo>
                  <a:lnTo>
                    <a:pt x="334" y="1525"/>
                  </a:lnTo>
                  <a:lnTo>
                    <a:pt x="334" y="501"/>
                  </a:lnTo>
                  <a:cubicBezTo>
                    <a:pt x="334" y="430"/>
                    <a:pt x="429" y="334"/>
                    <a:pt x="524" y="334"/>
                  </a:cubicBezTo>
                  <a:close/>
                  <a:moveTo>
                    <a:pt x="524" y="1"/>
                  </a:moveTo>
                  <a:cubicBezTo>
                    <a:pt x="239" y="1"/>
                    <a:pt x="1" y="215"/>
                    <a:pt x="1" y="501"/>
                  </a:cubicBezTo>
                  <a:lnTo>
                    <a:pt x="1" y="1692"/>
                  </a:lnTo>
                  <a:cubicBezTo>
                    <a:pt x="1" y="1787"/>
                    <a:pt x="72" y="1835"/>
                    <a:pt x="167" y="1835"/>
                  </a:cubicBezTo>
                  <a:lnTo>
                    <a:pt x="1834" y="1835"/>
                  </a:lnTo>
                  <a:cubicBezTo>
                    <a:pt x="1906" y="1835"/>
                    <a:pt x="1977" y="1787"/>
                    <a:pt x="1977" y="1692"/>
                  </a:cubicBezTo>
                  <a:lnTo>
                    <a:pt x="1977" y="501"/>
                  </a:lnTo>
                  <a:cubicBezTo>
                    <a:pt x="2001" y="239"/>
                    <a:pt x="1810" y="1"/>
                    <a:pt x="1525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52" name="Google Shape;352;p43"/>
            <p:cNvSpPr/>
            <p:nvPr/>
          </p:nvSpPr>
          <p:spPr>
            <a:xfrm>
              <a:off x="713258" y="2287987"/>
              <a:ext cx="71997" cy="58680"/>
            </a:xfrm>
            <a:custGeom>
              <a:rect b="b" l="l" r="r" t="t"/>
              <a:pathLst>
                <a:path extrusionOk="0" h="1670" w="2049">
                  <a:moveTo>
                    <a:pt x="1192" y="334"/>
                  </a:moveTo>
                  <a:cubicBezTo>
                    <a:pt x="1430" y="334"/>
                    <a:pt x="1620" y="477"/>
                    <a:pt x="1668" y="692"/>
                  </a:cubicBezTo>
                  <a:lnTo>
                    <a:pt x="453" y="692"/>
                  </a:lnTo>
                  <a:cubicBezTo>
                    <a:pt x="572" y="549"/>
                    <a:pt x="763" y="334"/>
                    <a:pt x="1192" y="334"/>
                  </a:cubicBezTo>
                  <a:close/>
                  <a:moveTo>
                    <a:pt x="1692" y="977"/>
                  </a:moveTo>
                  <a:cubicBezTo>
                    <a:pt x="1644" y="1192"/>
                    <a:pt x="1430" y="1335"/>
                    <a:pt x="1192" y="1335"/>
                  </a:cubicBezTo>
                  <a:cubicBezTo>
                    <a:pt x="953" y="1335"/>
                    <a:pt x="763" y="1192"/>
                    <a:pt x="715" y="977"/>
                  </a:cubicBezTo>
                  <a:close/>
                  <a:moveTo>
                    <a:pt x="1192" y="1"/>
                  </a:moveTo>
                  <a:cubicBezTo>
                    <a:pt x="430" y="1"/>
                    <a:pt x="96" y="501"/>
                    <a:pt x="25" y="811"/>
                  </a:cubicBezTo>
                  <a:cubicBezTo>
                    <a:pt x="1" y="906"/>
                    <a:pt x="96" y="1025"/>
                    <a:pt x="168" y="1025"/>
                  </a:cubicBezTo>
                  <a:lnTo>
                    <a:pt x="358" y="1025"/>
                  </a:lnTo>
                  <a:cubicBezTo>
                    <a:pt x="450" y="1391"/>
                    <a:pt x="783" y="1669"/>
                    <a:pt x="1168" y="1669"/>
                  </a:cubicBezTo>
                  <a:cubicBezTo>
                    <a:pt x="1184" y="1669"/>
                    <a:pt x="1200" y="1669"/>
                    <a:pt x="1215" y="1668"/>
                  </a:cubicBezTo>
                  <a:cubicBezTo>
                    <a:pt x="1644" y="1644"/>
                    <a:pt x="1954" y="1311"/>
                    <a:pt x="2001" y="882"/>
                  </a:cubicBezTo>
                  <a:cubicBezTo>
                    <a:pt x="2049" y="430"/>
                    <a:pt x="1668" y="1"/>
                    <a:pt x="119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353" name="Google Shape;353;p43"/>
            <p:cNvSpPr/>
            <p:nvPr/>
          </p:nvSpPr>
          <p:spPr>
            <a:xfrm>
              <a:off x="875593" y="2306997"/>
              <a:ext cx="54428" cy="79973"/>
            </a:xfrm>
            <a:custGeom>
              <a:rect b="b" l="l" r="r" t="t"/>
              <a:pathLst>
                <a:path extrusionOk="0" h="2276" w="1549">
                  <a:moveTo>
                    <a:pt x="772" y="1"/>
                  </a:moveTo>
                  <a:cubicBezTo>
                    <a:pt x="685" y="1"/>
                    <a:pt x="620" y="70"/>
                    <a:pt x="620" y="151"/>
                  </a:cubicBezTo>
                  <a:lnTo>
                    <a:pt x="620" y="246"/>
                  </a:lnTo>
                  <a:cubicBezTo>
                    <a:pt x="239" y="317"/>
                    <a:pt x="1" y="794"/>
                    <a:pt x="382" y="1222"/>
                  </a:cubicBezTo>
                  <a:cubicBezTo>
                    <a:pt x="406" y="1270"/>
                    <a:pt x="501" y="1270"/>
                    <a:pt x="549" y="1270"/>
                  </a:cubicBezTo>
                  <a:lnTo>
                    <a:pt x="882" y="1270"/>
                  </a:lnTo>
                  <a:cubicBezTo>
                    <a:pt x="906" y="1270"/>
                    <a:pt x="953" y="1270"/>
                    <a:pt x="953" y="1317"/>
                  </a:cubicBezTo>
                  <a:cubicBezTo>
                    <a:pt x="1120" y="1484"/>
                    <a:pt x="1001" y="1722"/>
                    <a:pt x="787" y="1722"/>
                  </a:cubicBezTo>
                  <a:lnTo>
                    <a:pt x="477" y="1722"/>
                  </a:lnTo>
                  <a:cubicBezTo>
                    <a:pt x="453" y="1722"/>
                    <a:pt x="406" y="1699"/>
                    <a:pt x="453" y="1675"/>
                  </a:cubicBezTo>
                  <a:cubicBezTo>
                    <a:pt x="541" y="1534"/>
                    <a:pt x="448" y="1407"/>
                    <a:pt x="316" y="1407"/>
                  </a:cubicBezTo>
                  <a:cubicBezTo>
                    <a:pt x="269" y="1407"/>
                    <a:pt x="218" y="1423"/>
                    <a:pt x="168" y="1460"/>
                  </a:cubicBezTo>
                  <a:lnTo>
                    <a:pt x="168" y="1484"/>
                  </a:lnTo>
                  <a:cubicBezTo>
                    <a:pt x="144" y="1746"/>
                    <a:pt x="310" y="2032"/>
                    <a:pt x="596" y="2032"/>
                  </a:cubicBezTo>
                  <a:lnTo>
                    <a:pt x="596" y="2175"/>
                  </a:lnTo>
                  <a:lnTo>
                    <a:pt x="596" y="2199"/>
                  </a:lnTo>
                  <a:cubicBezTo>
                    <a:pt x="649" y="2252"/>
                    <a:pt x="702" y="2275"/>
                    <a:pt x="748" y="2275"/>
                  </a:cubicBezTo>
                  <a:cubicBezTo>
                    <a:pt x="826" y="2275"/>
                    <a:pt x="882" y="2208"/>
                    <a:pt x="882" y="2103"/>
                  </a:cubicBezTo>
                  <a:lnTo>
                    <a:pt x="882" y="2032"/>
                  </a:lnTo>
                  <a:cubicBezTo>
                    <a:pt x="1287" y="1937"/>
                    <a:pt x="1549" y="1437"/>
                    <a:pt x="1073" y="1008"/>
                  </a:cubicBezTo>
                  <a:cubicBezTo>
                    <a:pt x="1049" y="984"/>
                    <a:pt x="1001" y="984"/>
                    <a:pt x="977" y="984"/>
                  </a:cubicBezTo>
                  <a:lnTo>
                    <a:pt x="596" y="984"/>
                  </a:lnTo>
                  <a:cubicBezTo>
                    <a:pt x="501" y="984"/>
                    <a:pt x="406" y="913"/>
                    <a:pt x="382" y="841"/>
                  </a:cubicBezTo>
                  <a:cubicBezTo>
                    <a:pt x="310" y="675"/>
                    <a:pt x="430" y="532"/>
                    <a:pt x="620" y="532"/>
                  </a:cubicBezTo>
                  <a:lnTo>
                    <a:pt x="787" y="532"/>
                  </a:lnTo>
                  <a:cubicBezTo>
                    <a:pt x="882" y="532"/>
                    <a:pt x="977" y="627"/>
                    <a:pt x="977" y="722"/>
                  </a:cubicBezTo>
                  <a:lnTo>
                    <a:pt x="977" y="841"/>
                  </a:lnTo>
                  <a:cubicBezTo>
                    <a:pt x="1049" y="889"/>
                    <a:pt x="1120" y="984"/>
                    <a:pt x="1215" y="984"/>
                  </a:cubicBezTo>
                  <a:cubicBezTo>
                    <a:pt x="1311" y="984"/>
                    <a:pt x="1382" y="913"/>
                    <a:pt x="1382" y="817"/>
                  </a:cubicBezTo>
                  <a:lnTo>
                    <a:pt x="1382" y="722"/>
                  </a:lnTo>
                  <a:cubicBezTo>
                    <a:pt x="1382" y="436"/>
                    <a:pt x="1192" y="222"/>
                    <a:pt x="953" y="222"/>
                  </a:cubicBezTo>
                  <a:lnTo>
                    <a:pt x="953" y="127"/>
                  </a:lnTo>
                  <a:cubicBezTo>
                    <a:pt x="953" y="79"/>
                    <a:pt x="953" y="79"/>
                    <a:pt x="906" y="55"/>
                  </a:cubicBezTo>
                  <a:cubicBezTo>
                    <a:pt x="859" y="17"/>
                    <a:pt x="813" y="1"/>
                    <a:pt x="77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</p:grpSp>
      <p:sp>
        <p:nvSpPr>
          <p:cNvPr id="354" name="Google Shape;354;p43"/>
          <p:cNvSpPr txBox="1"/>
          <p:nvPr/>
        </p:nvSpPr>
        <p:spPr>
          <a:xfrm>
            <a:off x="445400" y="4692875"/>
            <a:ext cx="78525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E2A47"/>
                </a:solidFill>
                <a:latin typeface="Anaheim"/>
                <a:ea typeface="Anaheim"/>
                <a:cs typeface="Anaheim"/>
                <a:sym typeface="Anaheim"/>
              </a:rPr>
              <a:t>Full plots available in Back-Up</a:t>
            </a:r>
            <a:endParaRPr sz="1200">
              <a:solidFill>
                <a:srgbClr val="0E2A47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arting a Company in Korea by Slidesgo">
  <a:themeElements>
    <a:clrScheme name="Simple Light">
      <a:dk1>
        <a:srgbClr val="212121"/>
      </a:dk1>
      <a:lt1>
        <a:srgbClr val="FFFFFF"/>
      </a:lt1>
      <a:dk2>
        <a:srgbClr val="C1A480"/>
      </a:dk2>
      <a:lt2>
        <a:srgbClr val="F3F4ED"/>
      </a:lt2>
      <a:accent1>
        <a:srgbClr val="4E4E4E"/>
      </a:accent1>
      <a:accent2>
        <a:srgbClr val="D3C1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